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68" r:id="rId3"/>
    <p:sldId id="273" r:id="rId4"/>
    <p:sldId id="265" r:id="rId5"/>
    <p:sldId id="264" r:id="rId6"/>
    <p:sldId id="266" r:id="rId7"/>
    <p:sldId id="272" r:id="rId8"/>
    <p:sldId id="285" r:id="rId9"/>
    <p:sldId id="267" r:id="rId10"/>
    <p:sldId id="286" r:id="rId11"/>
    <p:sldId id="269" r:id="rId12"/>
    <p:sldId id="270" r:id="rId13"/>
    <p:sldId id="276" r:id="rId14"/>
    <p:sldId id="271" r:id="rId15"/>
    <p:sldId id="278" r:id="rId16"/>
    <p:sldId id="277" r:id="rId17"/>
    <p:sldId id="279" r:id="rId18"/>
    <p:sldId id="281" r:id="rId19"/>
    <p:sldId id="284" r:id="rId20"/>
    <p:sldId id="280" r:id="rId21"/>
    <p:sldId id="283" r:id="rId22"/>
    <p:sldId id="288" r:id="rId23"/>
    <p:sldId id="287" r:id="rId24"/>
    <p:sldId id="292" r:id="rId25"/>
    <p:sldId id="291" r:id="rId26"/>
    <p:sldId id="289"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3258"/>
  </p:normalViewPr>
  <p:slideViewPr>
    <p:cSldViewPr snapToGrid="0">
      <p:cViewPr varScale="1">
        <p:scale>
          <a:sx n="112" d="100"/>
          <a:sy n="112" d="100"/>
        </p:scale>
        <p:origin x="22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B2266-24C8-4B73-9548-C8AEC529FE0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5FB999-77A2-4DBE-944D-2CD2D17676B7}">
      <dgm:prSet custT="1"/>
      <dgm:spPr/>
      <dgm:t>
        <a:bodyPr/>
        <a:lstStyle/>
        <a:p>
          <a:pPr>
            <a:lnSpc>
              <a:spcPct val="100000"/>
            </a:lnSpc>
            <a:defRPr cap="all"/>
          </a:pPr>
          <a:r>
            <a:rPr lang="en-US" sz="1900" cap="none" dirty="0">
              <a:latin typeface="Rockwell" panose="02060603020205020403" pitchFamily="18" charset="77"/>
            </a:rPr>
            <a:t>The dataset is recent and has crash and injuries data with timestamps from 1st January 2021 to 30th April 2024</a:t>
          </a:r>
        </a:p>
      </dgm:t>
    </dgm:pt>
    <dgm:pt modelId="{DB18E5ED-B8CF-4111-9074-09A93BDC36DA}" type="parTrans" cxnId="{6DCD532B-0EF9-465A-809E-D4A7B2A53606}">
      <dgm:prSet/>
      <dgm:spPr/>
      <dgm:t>
        <a:bodyPr/>
        <a:lstStyle/>
        <a:p>
          <a:endParaRPr lang="en-US"/>
        </a:p>
      </dgm:t>
    </dgm:pt>
    <dgm:pt modelId="{9D523D26-31D8-407D-902E-59E0D41E297D}" type="sibTrans" cxnId="{6DCD532B-0EF9-465A-809E-D4A7B2A53606}">
      <dgm:prSet/>
      <dgm:spPr/>
      <dgm:t>
        <a:bodyPr/>
        <a:lstStyle/>
        <a:p>
          <a:endParaRPr lang="en-US"/>
        </a:p>
      </dgm:t>
    </dgm:pt>
    <dgm:pt modelId="{B0AB384E-29CA-42AB-AAFE-6C3680815CC9}">
      <dgm:prSet custT="1"/>
      <dgm:spPr/>
      <dgm:t>
        <a:bodyPr/>
        <a:lstStyle/>
        <a:p>
          <a:pPr>
            <a:lnSpc>
              <a:spcPct val="100000"/>
            </a:lnSpc>
            <a:defRPr cap="all"/>
          </a:pPr>
          <a:r>
            <a:rPr lang="en-US" sz="1900" cap="none" dirty="0">
              <a:latin typeface="Rockwell" panose="02060603020205020403" pitchFamily="18" charset="77"/>
            </a:rPr>
            <a:t>We </a:t>
          </a:r>
          <a:r>
            <a:rPr lang="en-US" sz="1900" cap="none" dirty="0" err="1">
              <a:latin typeface="Rockwell" panose="02060603020205020403" pitchFamily="18" charset="77"/>
            </a:rPr>
            <a:t>downsampled</a:t>
          </a:r>
          <a:r>
            <a:rPr lang="en-US" sz="1900" cap="none" dirty="0">
              <a:latin typeface="Rockwell" panose="02060603020205020403" pitchFamily="18" charset="77"/>
            </a:rPr>
            <a:t> the data and analyzed by creating the time series in 3 sampling rates: Monthly, Weekly and Daily</a:t>
          </a:r>
        </a:p>
      </dgm:t>
    </dgm:pt>
    <dgm:pt modelId="{CE5B2FAE-0E9C-43DD-A5F7-88E77D5C99DE}" type="parTrans" cxnId="{043F5361-EBDD-498E-9206-66A47E2B2CC1}">
      <dgm:prSet/>
      <dgm:spPr/>
      <dgm:t>
        <a:bodyPr/>
        <a:lstStyle/>
        <a:p>
          <a:endParaRPr lang="en-US"/>
        </a:p>
      </dgm:t>
    </dgm:pt>
    <dgm:pt modelId="{B42E00CA-E037-489E-BE3B-1C7E87370F00}" type="sibTrans" cxnId="{043F5361-EBDD-498E-9206-66A47E2B2CC1}">
      <dgm:prSet/>
      <dgm:spPr/>
      <dgm:t>
        <a:bodyPr/>
        <a:lstStyle/>
        <a:p>
          <a:endParaRPr lang="en-US"/>
        </a:p>
      </dgm:t>
    </dgm:pt>
    <dgm:pt modelId="{22DF500B-B557-46B9-A54F-8CDC3DD86ECF}">
      <dgm:prSet custT="1"/>
      <dgm:spPr/>
      <dgm:t>
        <a:bodyPr/>
        <a:lstStyle/>
        <a:p>
          <a:pPr>
            <a:lnSpc>
              <a:spcPct val="100000"/>
            </a:lnSpc>
            <a:defRPr cap="all"/>
          </a:pPr>
          <a:r>
            <a:rPr lang="en-US" sz="1900" cap="none" dirty="0">
              <a:latin typeface="Rockwell" panose="02060603020205020403" pitchFamily="18" charset="77"/>
            </a:rPr>
            <a:t>Daily sampling is the most beneficial way to go according to our use case of aiding law enforcement and medical professionals</a:t>
          </a:r>
        </a:p>
      </dgm:t>
    </dgm:pt>
    <dgm:pt modelId="{B0309B04-19BF-4140-A155-6466F8127B32}" type="parTrans" cxnId="{520B73A4-647D-4F23-AAE9-8B0C8D26C4A8}">
      <dgm:prSet/>
      <dgm:spPr/>
      <dgm:t>
        <a:bodyPr/>
        <a:lstStyle/>
        <a:p>
          <a:endParaRPr lang="en-US"/>
        </a:p>
      </dgm:t>
    </dgm:pt>
    <dgm:pt modelId="{29952693-7017-4B83-A2AB-7E6DD28D388B}" type="sibTrans" cxnId="{520B73A4-647D-4F23-AAE9-8B0C8D26C4A8}">
      <dgm:prSet/>
      <dgm:spPr/>
      <dgm:t>
        <a:bodyPr/>
        <a:lstStyle/>
        <a:p>
          <a:endParaRPr lang="en-US"/>
        </a:p>
      </dgm:t>
    </dgm:pt>
    <dgm:pt modelId="{0D33588B-6043-4798-A552-C63C5242A6F7}" type="pres">
      <dgm:prSet presAssocID="{2A3B2266-24C8-4B73-9548-C8AEC529FE05}" presName="root" presStyleCnt="0">
        <dgm:presLayoutVars>
          <dgm:dir/>
          <dgm:resizeHandles val="exact"/>
        </dgm:presLayoutVars>
      </dgm:prSet>
      <dgm:spPr/>
    </dgm:pt>
    <dgm:pt modelId="{1B8FEF9A-E2F5-4C84-B5E6-22523B246DFD}" type="pres">
      <dgm:prSet presAssocID="{A75FB999-77A2-4DBE-944D-2CD2D17676B7}" presName="compNode" presStyleCnt="0"/>
      <dgm:spPr/>
    </dgm:pt>
    <dgm:pt modelId="{976D38D5-A55D-4793-B442-589AA879E57D}" type="pres">
      <dgm:prSet presAssocID="{A75FB999-77A2-4DBE-944D-2CD2D17676B7}" presName="iconBgRect" presStyleLbl="bgShp" presStyleIdx="0" presStyleCnt="3"/>
      <dgm:spPr>
        <a:solidFill>
          <a:schemeClr val="tx1"/>
        </a:solidFill>
      </dgm:spPr>
    </dgm:pt>
    <dgm:pt modelId="{6D6C9C6A-3B32-4745-9A27-A7045BEDAC2B}" type="pres">
      <dgm:prSet presAssocID="{A75FB999-77A2-4DBE-944D-2CD2D17676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AA6C512-0174-40AB-A144-604D8F4B905D}" type="pres">
      <dgm:prSet presAssocID="{A75FB999-77A2-4DBE-944D-2CD2D17676B7}" presName="spaceRect" presStyleCnt="0"/>
      <dgm:spPr/>
    </dgm:pt>
    <dgm:pt modelId="{EDE2E5E3-E129-4155-AEFE-E106A3380CA7}" type="pres">
      <dgm:prSet presAssocID="{A75FB999-77A2-4DBE-944D-2CD2D17676B7}" presName="textRect" presStyleLbl="revTx" presStyleIdx="0" presStyleCnt="3">
        <dgm:presLayoutVars>
          <dgm:chMax val="1"/>
          <dgm:chPref val="1"/>
        </dgm:presLayoutVars>
      </dgm:prSet>
      <dgm:spPr/>
    </dgm:pt>
    <dgm:pt modelId="{D6C940D8-AD23-4A39-943F-9585504E9767}" type="pres">
      <dgm:prSet presAssocID="{9D523D26-31D8-407D-902E-59E0D41E297D}" presName="sibTrans" presStyleCnt="0"/>
      <dgm:spPr/>
    </dgm:pt>
    <dgm:pt modelId="{B5B9EDD8-8516-449D-86D3-02B2A969C9DB}" type="pres">
      <dgm:prSet presAssocID="{B0AB384E-29CA-42AB-AAFE-6C3680815CC9}" presName="compNode" presStyleCnt="0"/>
      <dgm:spPr/>
    </dgm:pt>
    <dgm:pt modelId="{688B8FA8-BB95-4E60-91DE-C069CCDBABFC}" type="pres">
      <dgm:prSet presAssocID="{B0AB384E-29CA-42AB-AAFE-6C3680815CC9}" presName="iconBgRect" presStyleLbl="bgShp" presStyleIdx="1" presStyleCnt="3"/>
      <dgm:spPr>
        <a:solidFill>
          <a:schemeClr val="bg2">
            <a:lumMod val="50000"/>
          </a:schemeClr>
        </a:solidFill>
      </dgm:spPr>
    </dgm:pt>
    <dgm:pt modelId="{71D8E62E-E111-409C-A5CD-7E245A0C56FC}" type="pres">
      <dgm:prSet presAssocID="{B0AB384E-29CA-42AB-AAFE-6C3680815CC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97C4E2F1-2634-4E48-B93E-B0AD4A2BB16B}" type="pres">
      <dgm:prSet presAssocID="{B0AB384E-29CA-42AB-AAFE-6C3680815CC9}" presName="spaceRect" presStyleCnt="0"/>
      <dgm:spPr/>
    </dgm:pt>
    <dgm:pt modelId="{C7904152-64BA-462E-8022-477F4ECF00FD}" type="pres">
      <dgm:prSet presAssocID="{B0AB384E-29CA-42AB-AAFE-6C3680815CC9}" presName="textRect" presStyleLbl="revTx" presStyleIdx="1" presStyleCnt="3">
        <dgm:presLayoutVars>
          <dgm:chMax val="1"/>
          <dgm:chPref val="1"/>
        </dgm:presLayoutVars>
      </dgm:prSet>
      <dgm:spPr/>
    </dgm:pt>
    <dgm:pt modelId="{C20C145F-EE30-4623-B36D-189E27AE41AF}" type="pres">
      <dgm:prSet presAssocID="{B42E00CA-E037-489E-BE3B-1C7E87370F00}" presName="sibTrans" presStyleCnt="0"/>
      <dgm:spPr/>
    </dgm:pt>
    <dgm:pt modelId="{C9B77FAA-2DC8-46AB-B3C1-EB89C009318A}" type="pres">
      <dgm:prSet presAssocID="{22DF500B-B557-46B9-A54F-8CDC3DD86ECF}" presName="compNode" presStyleCnt="0"/>
      <dgm:spPr/>
    </dgm:pt>
    <dgm:pt modelId="{56F6179C-33CB-4225-B145-F139A9B84A5F}" type="pres">
      <dgm:prSet presAssocID="{22DF500B-B557-46B9-A54F-8CDC3DD86ECF}" presName="iconBgRect" presStyleLbl="bgShp" presStyleIdx="2" presStyleCnt="3"/>
      <dgm:spPr>
        <a:solidFill>
          <a:schemeClr val="bg2">
            <a:lumMod val="90000"/>
          </a:schemeClr>
        </a:solidFill>
      </dgm:spPr>
    </dgm:pt>
    <dgm:pt modelId="{60D195B3-419F-4AD5-849E-A888DEAEDBB8}" type="pres">
      <dgm:prSet presAssocID="{22DF500B-B557-46B9-A54F-8CDC3DD86E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ily calendar with solid fill"/>
        </a:ext>
      </dgm:extLst>
    </dgm:pt>
    <dgm:pt modelId="{5642FA8E-0ECD-44E9-A0C5-91121556C65A}" type="pres">
      <dgm:prSet presAssocID="{22DF500B-B557-46B9-A54F-8CDC3DD86ECF}" presName="spaceRect" presStyleCnt="0"/>
      <dgm:spPr/>
    </dgm:pt>
    <dgm:pt modelId="{614BB50A-87C7-4212-9E67-83804F4540A9}" type="pres">
      <dgm:prSet presAssocID="{22DF500B-B557-46B9-A54F-8CDC3DD86ECF}" presName="textRect" presStyleLbl="revTx" presStyleIdx="2" presStyleCnt="3">
        <dgm:presLayoutVars>
          <dgm:chMax val="1"/>
          <dgm:chPref val="1"/>
        </dgm:presLayoutVars>
      </dgm:prSet>
      <dgm:spPr/>
    </dgm:pt>
  </dgm:ptLst>
  <dgm:cxnLst>
    <dgm:cxn modelId="{77FE2009-CA87-4C9F-B2F5-E37DE6BD3FBF}" type="presOf" srcId="{22DF500B-B557-46B9-A54F-8CDC3DD86ECF}" destId="{614BB50A-87C7-4212-9E67-83804F4540A9}" srcOrd="0" destOrd="0" presId="urn:microsoft.com/office/officeart/2018/5/layout/IconCircleLabelList"/>
    <dgm:cxn modelId="{6DCD532B-0EF9-465A-809E-D4A7B2A53606}" srcId="{2A3B2266-24C8-4B73-9548-C8AEC529FE05}" destId="{A75FB999-77A2-4DBE-944D-2CD2D17676B7}" srcOrd="0" destOrd="0" parTransId="{DB18E5ED-B8CF-4111-9074-09A93BDC36DA}" sibTransId="{9D523D26-31D8-407D-902E-59E0D41E297D}"/>
    <dgm:cxn modelId="{043F5361-EBDD-498E-9206-66A47E2B2CC1}" srcId="{2A3B2266-24C8-4B73-9548-C8AEC529FE05}" destId="{B0AB384E-29CA-42AB-AAFE-6C3680815CC9}" srcOrd="1" destOrd="0" parTransId="{CE5B2FAE-0E9C-43DD-A5F7-88E77D5C99DE}" sibTransId="{B42E00CA-E037-489E-BE3B-1C7E87370F00}"/>
    <dgm:cxn modelId="{4DDB9F88-6F6B-439B-B339-1E4D250FAC6A}" type="presOf" srcId="{A75FB999-77A2-4DBE-944D-2CD2D17676B7}" destId="{EDE2E5E3-E129-4155-AEFE-E106A3380CA7}" srcOrd="0" destOrd="0" presId="urn:microsoft.com/office/officeart/2018/5/layout/IconCircleLabelList"/>
    <dgm:cxn modelId="{FD24188D-7DE7-46DD-80E0-7D57DFCAF604}" type="presOf" srcId="{B0AB384E-29CA-42AB-AAFE-6C3680815CC9}" destId="{C7904152-64BA-462E-8022-477F4ECF00FD}" srcOrd="0" destOrd="0" presId="urn:microsoft.com/office/officeart/2018/5/layout/IconCircleLabelList"/>
    <dgm:cxn modelId="{520B73A4-647D-4F23-AAE9-8B0C8D26C4A8}" srcId="{2A3B2266-24C8-4B73-9548-C8AEC529FE05}" destId="{22DF500B-B557-46B9-A54F-8CDC3DD86ECF}" srcOrd="2" destOrd="0" parTransId="{B0309B04-19BF-4140-A155-6466F8127B32}" sibTransId="{29952693-7017-4B83-A2AB-7E6DD28D388B}"/>
    <dgm:cxn modelId="{1B52FBCA-47F2-40E6-A18D-087F7A87D438}" type="presOf" srcId="{2A3B2266-24C8-4B73-9548-C8AEC529FE05}" destId="{0D33588B-6043-4798-A552-C63C5242A6F7}" srcOrd="0" destOrd="0" presId="urn:microsoft.com/office/officeart/2018/5/layout/IconCircleLabelList"/>
    <dgm:cxn modelId="{86959EDF-7880-4E35-BB58-9374C4294273}" type="presParOf" srcId="{0D33588B-6043-4798-A552-C63C5242A6F7}" destId="{1B8FEF9A-E2F5-4C84-B5E6-22523B246DFD}" srcOrd="0" destOrd="0" presId="urn:microsoft.com/office/officeart/2018/5/layout/IconCircleLabelList"/>
    <dgm:cxn modelId="{54BB10D9-CFE0-4307-BC98-905383AEF4C4}" type="presParOf" srcId="{1B8FEF9A-E2F5-4C84-B5E6-22523B246DFD}" destId="{976D38D5-A55D-4793-B442-589AA879E57D}" srcOrd="0" destOrd="0" presId="urn:microsoft.com/office/officeart/2018/5/layout/IconCircleLabelList"/>
    <dgm:cxn modelId="{ACD658E2-47E4-4390-9B5D-2F5FC8C77F3A}" type="presParOf" srcId="{1B8FEF9A-E2F5-4C84-B5E6-22523B246DFD}" destId="{6D6C9C6A-3B32-4745-9A27-A7045BEDAC2B}" srcOrd="1" destOrd="0" presId="urn:microsoft.com/office/officeart/2018/5/layout/IconCircleLabelList"/>
    <dgm:cxn modelId="{F95F255C-379A-491D-9C05-FAE85BF0AC5D}" type="presParOf" srcId="{1B8FEF9A-E2F5-4C84-B5E6-22523B246DFD}" destId="{3AA6C512-0174-40AB-A144-604D8F4B905D}" srcOrd="2" destOrd="0" presId="urn:microsoft.com/office/officeart/2018/5/layout/IconCircleLabelList"/>
    <dgm:cxn modelId="{3962EB6D-43FA-44B0-8091-F6C31C310EA0}" type="presParOf" srcId="{1B8FEF9A-E2F5-4C84-B5E6-22523B246DFD}" destId="{EDE2E5E3-E129-4155-AEFE-E106A3380CA7}" srcOrd="3" destOrd="0" presId="urn:microsoft.com/office/officeart/2018/5/layout/IconCircleLabelList"/>
    <dgm:cxn modelId="{F4413169-A055-4531-9A25-DD1A277379E7}" type="presParOf" srcId="{0D33588B-6043-4798-A552-C63C5242A6F7}" destId="{D6C940D8-AD23-4A39-943F-9585504E9767}" srcOrd="1" destOrd="0" presId="urn:microsoft.com/office/officeart/2018/5/layout/IconCircleLabelList"/>
    <dgm:cxn modelId="{5557565A-2DC5-46E6-899B-48207E1BC842}" type="presParOf" srcId="{0D33588B-6043-4798-A552-C63C5242A6F7}" destId="{B5B9EDD8-8516-449D-86D3-02B2A969C9DB}" srcOrd="2" destOrd="0" presId="urn:microsoft.com/office/officeart/2018/5/layout/IconCircleLabelList"/>
    <dgm:cxn modelId="{9EA7FFBF-1BB0-4133-8552-C90575E5B185}" type="presParOf" srcId="{B5B9EDD8-8516-449D-86D3-02B2A969C9DB}" destId="{688B8FA8-BB95-4E60-91DE-C069CCDBABFC}" srcOrd="0" destOrd="0" presId="urn:microsoft.com/office/officeart/2018/5/layout/IconCircleLabelList"/>
    <dgm:cxn modelId="{C0B7F86F-B9D8-40E2-885F-F1DFF94EF756}" type="presParOf" srcId="{B5B9EDD8-8516-449D-86D3-02B2A969C9DB}" destId="{71D8E62E-E111-409C-A5CD-7E245A0C56FC}" srcOrd="1" destOrd="0" presId="urn:microsoft.com/office/officeart/2018/5/layout/IconCircleLabelList"/>
    <dgm:cxn modelId="{0B06C2B8-6094-465D-AE6F-A087C9651153}" type="presParOf" srcId="{B5B9EDD8-8516-449D-86D3-02B2A969C9DB}" destId="{97C4E2F1-2634-4E48-B93E-B0AD4A2BB16B}" srcOrd="2" destOrd="0" presId="urn:microsoft.com/office/officeart/2018/5/layout/IconCircleLabelList"/>
    <dgm:cxn modelId="{3C76F17F-835E-4EAE-9C31-C34DACB1D456}" type="presParOf" srcId="{B5B9EDD8-8516-449D-86D3-02B2A969C9DB}" destId="{C7904152-64BA-462E-8022-477F4ECF00FD}" srcOrd="3" destOrd="0" presId="urn:microsoft.com/office/officeart/2018/5/layout/IconCircleLabelList"/>
    <dgm:cxn modelId="{914C4E68-62DD-4CA8-B084-0E3BA296F323}" type="presParOf" srcId="{0D33588B-6043-4798-A552-C63C5242A6F7}" destId="{C20C145F-EE30-4623-B36D-189E27AE41AF}" srcOrd="3" destOrd="0" presId="urn:microsoft.com/office/officeart/2018/5/layout/IconCircleLabelList"/>
    <dgm:cxn modelId="{9E25C21A-079E-4E95-A358-E7CE2B4BBB56}" type="presParOf" srcId="{0D33588B-6043-4798-A552-C63C5242A6F7}" destId="{C9B77FAA-2DC8-46AB-B3C1-EB89C009318A}" srcOrd="4" destOrd="0" presId="urn:microsoft.com/office/officeart/2018/5/layout/IconCircleLabelList"/>
    <dgm:cxn modelId="{E1B1D67D-CD32-4D0F-BD78-EB852ECACD35}" type="presParOf" srcId="{C9B77FAA-2DC8-46AB-B3C1-EB89C009318A}" destId="{56F6179C-33CB-4225-B145-F139A9B84A5F}" srcOrd="0" destOrd="0" presId="urn:microsoft.com/office/officeart/2018/5/layout/IconCircleLabelList"/>
    <dgm:cxn modelId="{6654BE02-F284-430F-9558-D831EBA853E9}" type="presParOf" srcId="{C9B77FAA-2DC8-46AB-B3C1-EB89C009318A}" destId="{60D195B3-419F-4AD5-849E-A888DEAEDBB8}" srcOrd="1" destOrd="0" presId="urn:microsoft.com/office/officeart/2018/5/layout/IconCircleLabelList"/>
    <dgm:cxn modelId="{32BE262C-C754-420D-A328-8895265D9E6B}" type="presParOf" srcId="{C9B77FAA-2DC8-46AB-B3C1-EB89C009318A}" destId="{5642FA8E-0ECD-44E9-A0C5-91121556C65A}" srcOrd="2" destOrd="0" presId="urn:microsoft.com/office/officeart/2018/5/layout/IconCircleLabelList"/>
    <dgm:cxn modelId="{A9C2B832-3966-4911-AA65-FD5EBF70176C}" type="presParOf" srcId="{C9B77FAA-2DC8-46AB-B3C1-EB89C009318A}" destId="{614BB50A-87C7-4212-9E67-83804F4540A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FE806-4576-4DAB-8FB9-389E9CF955AE}"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A681C93-0404-430A-8F6D-56E8BF835FDC}">
      <dgm:prSet/>
      <dgm:spPr/>
      <dgm:t>
        <a:bodyPr/>
        <a:lstStyle/>
        <a:p>
          <a:pPr>
            <a:lnSpc>
              <a:spcPct val="100000"/>
            </a:lnSpc>
          </a:pPr>
          <a:r>
            <a:rPr lang="en-US" dirty="0">
              <a:latin typeface="Rockwell" panose="02060603020205020403" pitchFamily="18" charset="77"/>
            </a:rPr>
            <a:t>There is no specific trend. However, we can see seasonality in both crashes and injuries</a:t>
          </a:r>
        </a:p>
      </dgm:t>
    </dgm:pt>
    <dgm:pt modelId="{7646351B-C303-469F-90FB-28F119045502}" type="parTrans" cxnId="{5BFF4E7A-68F2-4489-B737-E677D920B16F}">
      <dgm:prSet/>
      <dgm:spPr/>
      <dgm:t>
        <a:bodyPr/>
        <a:lstStyle/>
        <a:p>
          <a:endParaRPr lang="en-US"/>
        </a:p>
      </dgm:t>
    </dgm:pt>
    <dgm:pt modelId="{A8E6503B-C894-44E6-84D9-AB85EDA1674B}" type="sibTrans" cxnId="{5BFF4E7A-68F2-4489-B737-E677D920B16F}">
      <dgm:prSet/>
      <dgm:spPr/>
      <dgm:t>
        <a:bodyPr/>
        <a:lstStyle/>
        <a:p>
          <a:endParaRPr lang="en-US"/>
        </a:p>
      </dgm:t>
    </dgm:pt>
    <dgm:pt modelId="{53BCD2FD-BCE3-49E1-A0B2-F55F518DDB65}">
      <dgm:prSet/>
      <dgm:spPr/>
      <dgm:t>
        <a:bodyPr/>
        <a:lstStyle/>
        <a:p>
          <a:pPr>
            <a:lnSpc>
              <a:spcPct val="100000"/>
            </a:lnSpc>
          </a:pPr>
          <a:r>
            <a:rPr lang="en-US" dirty="0">
              <a:latin typeface="Rockwell" panose="02060603020205020403" pitchFamily="18" charset="77"/>
            </a:rPr>
            <a:t>Time Period: January 21 to April 2024. We can see volatility and fluctuations in data</a:t>
          </a:r>
        </a:p>
      </dgm:t>
    </dgm:pt>
    <dgm:pt modelId="{50311272-07F3-4DCC-A5A8-032EEA90FD2B}" type="parTrans" cxnId="{878AE997-BF7F-40DE-817D-90841E5964A4}">
      <dgm:prSet/>
      <dgm:spPr/>
      <dgm:t>
        <a:bodyPr/>
        <a:lstStyle/>
        <a:p>
          <a:endParaRPr lang="en-US"/>
        </a:p>
      </dgm:t>
    </dgm:pt>
    <dgm:pt modelId="{37AE11AB-95D0-46A9-9C78-2ADA83AF2D9B}" type="sibTrans" cxnId="{878AE997-BF7F-40DE-817D-90841E5964A4}">
      <dgm:prSet/>
      <dgm:spPr/>
      <dgm:t>
        <a:bodyPr/>
        <a:lstStyle/>
        <a:p>
          <a:endParaRPr lang="en-US"/>
        </a:p>
      </dgm:t>
    </dgm:pt>
    <dgm:pt modelId="{4EF35BF8-95B4-44C0-9C17-07D3F7017D36}">
      <dgm:prSet/>
      <dgm:spPr/>
      <dgm:t>
        <a:bodyPr/>
        <a:lstStyle/>
        <a:p>
          <a:pPr>
            <a:lnSpc>
              <a:spcPct val="100000"/>
            </a:lnSpc>
          </a:pPr>
          <a:r>
            <a:rPr lang="en-US" dirty="0">
              <a:latin typeface="Rockwell" panose="02060603020205020403" pitchFamily="18" charset="77"/>
            </a:rPr>
            <a:t>Within the year, we can see there could be a possibility of multiple seasonal components</a:t>
          </a:r>
        </a:p>
      </dgm:t>
    </dgm:pt>
    <dgm:pt modelId="{77F7480E-644D-4B8F-B0EE-3C772C4FECC3}" type="parTrans" cxnId="{E618E9CF-C097-4DDF-B15E-B42329778E51}">
      <dgm:prSet/>
      <dgm:spPr/>
      <dgm:t>
        <a:bodyPr/>
        <a:lstStyle/>
        <a:p>
          <a:endParaRPr lang="en-US"/>
        </a:p>
      </dgm:t>
    </dgm:pt>
    <dgm:pt modelId="{C84938D8-2FEB-4DA4-8C0F-A545B3B4F08D}" type="sibTrans" cxnId="{E618E9CF-C097-4DDF-B15E-B42329778E51}">
      <dgm:prSet/>
      <dgm:spPr/>
      <dgm:t>
        <a:bodyPr/>
        <a:lstStyle/>
        <a:p>
          <a:endParaRPr lang="en-US"/>
        </a:p>
      </dgm:t>
    </dgm:pt>
    <dgm:pt modelId="{D6464326-24D5-47B8-8F03-BF0CAAEDB632}">
      <dgm:prSet/>
      <dgm:spPr/>
      <dgm:t>
        <a:bodyPr/>
        <a:lstStyle/>
        <a:p>
          <a:pPr>
            <a:lnSpc>
              <a:spcPct val="100000"/>
            </a:lnSpc>
          </a:pPr>
          <a:r>
            <a:rPr lang="en-US" dirty="0">
              <a:latin typeface="Rockwell" panose="02060603020205020403" pitchFamily="18" charset="77"/>
            </a:rPr>
            <a:t>Periodograms can help us identify the potential multiple seasonal components</a:t>
          </a:r>
        </a:p>
      </dgm:t>
    </dgm:pt>
    <dgm:pt modelId="{F9F46D42-85A4-438A-84DB-81142EA68C0C}" type="parTrans" cxnId="{F593582E-FECF-4923-A001-371F57970BDD}">
      <dgm:prSet/>
      <dgm:spPr/>
      <dgm:t>
        <a:bodyPr/>
        <a:lstStyle/>
        <a:p>
          <a:endParaRPr lang="en-US"/>
        </a:p>
      </dgm:t>
    </dgm:pt>
    <dgm:pt modelId="{1A4FDFB9-D74D-4815-AF4A-2202BD52B37E}" type="sibTrans" cxnId="{F593582E-FECF-4923-A001-371F57970BDD}">
      <dgm:prSet/>
      <dgm:spPr/>
      <dgm:t>
        <a:bodyPr/>
        <a:lstStyle/>
        <a:p>
          <a:endParaRPr lang="en-US"/>
        </a:p>
      </dgm:t>
    </dgm:pt>
    <dgm:pt modelId="{914A091E-0C45-44F3-9591-AC9927CD5B58}" type="pres">
      <dgm:prSet presAssocID="{8A5FE806-4576-4DAB-8FB9-389E9CF955AE}" presName="root" presStyleCnt="0">
        <dgm:presLayoutVars>
          <dgm:dir/>
          <dgm:resizeHandles val="exact"/>
        </dgm:presLayoutVars>
      </dgm:prSet>
      <dgm:spPr/>
    </dgm:pt>
    <dgm:pt modelId="{E07173B7-3B51-4951-832F-CA845BBCE31C}" type="pres">
      <dgm:prSet presAssocID="{1A681C93-0404-430A-8F6D-56E8BF835FDC}" presName="compNode" presStyleCnt="0"/>
      <dgm:spPr/>
    </dgm:pt>
    <dgm:pt modelId="{E796A0CC-26CA-44F7-B89E-B9F79412A0B1}" type="pres">
      <dgm:prSet presAssocID="{1A681C93-0404-430A-8F6D-56E8BF835FDC}" presName="bgRect" presStyleLbl="bgShp" presStyleIdx="0" presStyleCnt="4"/>
      <dgm:spPr/>
    </dgm:pt>
    <dgm:pt modelId="{818561D6-6237-4D48-B251-4F57866809B0}" type="pres">
      <dgm:prSet presAssocID="{1A681C93-0404-430A-8F6D-56E8BF835F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ooter"/>
        </a:ext>
      </dgm:extLst>
    </dgm:pt>
    <dgm:pt modelId="{625C0D02-B054-4F39-9749-84BB612D182D}" type="pres">
      <dgm:prSet presAssocID="{1A681C93-0404-430A-8F6D-56E8BF835FDC}" presName="spaceRect" presStyleCnt="0"/>
      <dgm:spPr/>
    </dgm:pt>
    <dgm:pt modelId="{F88BE8B5-593D-4DBA-A6FC-5A18DD6EA2F9}" type="pres">
      <dgm:prSet presAssocID="{1A681C93-0404-430A-8F6D-56E8BF835FDC}" presName="parTx" presStyleLbl="revTx" presStyleIdx="0" presStyleCnt="4">
        <dgm:presLayoutVars>
          <dgm:chMax val="0"/>
          <dgm:chPref val="0"/>
        </dgm:presLayoutVars>
      </dgm:prSet>
      <dgm:spPr/>
    </dgm:pt>
    <dgm:pt modelId="{9D703983-29A2-4956-AC20-F743E9480845}" type="pres">
      <dgm:prSet presAssocID="{A8E6503B-C894-44E6-84D9-AB85EDA1674B}" presName="sibTrans" presStyleCnt="0"/>
      <dgm:spPr/>
    </dgm:pt>
    <dgm:pt modelId="{8A328FE0-6E5F-456E-8440-2C39D6792A49}" type="pres">
      <dgm:prSet presAssocID="{53BCD2FD-BCE3-49E1-A0B2-F55F518DDB65}" presName="compNode" presStyleCnt="0"/>
      <dgm:spPr/>
    </dgm:pt>
    <dgm:pt modelId="{C5289858-95B7-4B4E-88C4-DD9C2C9A8BE9}" type="pres">
      <dgm:prSet presAssocID="{53BCD2FD-BCE3-49E1-A0B2-F55F518DDB65}" presName="bgRect" presStyleLbl="bgShp" presStyleIdx="1" presStyleCnt="4"/>
      <dgm:spPr/>
    </dgm:pt>
    <dgm:pt modelId="{357FAAD8-EBE7-4769-829D-6079551ECFDE}" type="pres">
      <dgm:prSet presAssocID="{53BCD2FD-BCE3-49E1-A0B2-F55F518DDB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939BF8FB-37DC-4815-AFD1-32D0C3AE3CE5}" type="pres">
      <dgm:prSet presAssocID="{53BCD2FD-BCE3-49E1-A0B2-F55F518DDB65}" presName="spaceRect" presStyleCnt="0"/>
      <dgm:spPr/>
    </dgm:pt>
    <dgm:pt modelId="{5FC1B5A7-AD45-4335-8F8E-3D150FCD7523}" type="pres">
      <dgm:prSet presAssocID="{53BCD2FD-BCE3-49E1-A0B2-F55F518DDB65}" presName="parTx" presStyleLbl="revTx" presStyleIdx="1" presStyleCnt="4">
        <dgm:presLayoutVars>
          <dgm:chMax val="0"/>
          <dgm:chPref val="0"/>
        </dgm:presLayoutVars>
      </dgm:prSet>
      <dgm:spPr/>
    </dgm:pt>
    <dgm:pt modelId="{954F1BE9-D99E-474D-B821-CD654991BA22}" type="pres">
      <dgm:prSet presAssocID="{37AE11AB-95D0-46A9-9C78-2ADA83AF2D9B}" presName="sibTrans" presStyleCnt="0"/>
      <dgm:spPr/>
    </dgm:pt>
    <dgm:pt modelId="{B6B4F17D-6823-4C05-8078-29D61C9A04F4}" type="pres">
      <dgm:prSet presAssocID="{4EF35BF8-95B4-44C0-9C17-07D3F7017D36}" presName="compNode" presStyleCnt="0"/>
      <dgm:spPr/>
    </dgm:pt>
    <dgm:pt modelId="{8979C0ED-C0CD-4C5A-B4EF-4CC76E80B8AA}" type="pres">
      <dgm:prSet presAssocID="{4EF35BF8-95B4-44C0-9C17-07D3F7017D36}" presName="bgRect" presStyleLbl="bgShp" presStyleIdx="2" presStyleCnt="4"/>
      <dgm:spPr/>
    </dgm:pt>
    <dgm:pt modelId="{388955AE-61C1-45A2-8545-4C4714F76FBD}" type="pres">
      <dgm:prSet presAssocID="{4EF35BF8-95B4-44C0-9C17-07D3F7017D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2F38BA9B-7A2A-4551-8EF9-F6EC71F1BFEB}" type="pres">
      <dgm:prSet presAssocID="{4EF35BF8-95B4-44C0-9C17-07D3F7017D36}" presName="spaceRect" presStyleCnt="0"/>
      <dgm:spPr/>
    </dgm:pt>
    <dgm:pt modelId="{0B5C6CC2-72E7-4369-97CF-F9F43D669637}" type="pres">
      <dgm:prSet presAssocID="{4EF35BF8-95B4-44C0-9C17-07D3F7017D36}" presName="parTx" presStyleLbl="revTx" presStyleIdx="2" presStyleCnt="4">
        <dgm:presLayoutVars>
          <dgm:chMax val="0"/>
          <dgm:chPref val="0"/>
        </dgm:presLayoutVars>
      </dgm:prSet>
      <dgm:spPr/>
    </dgm:pt>
    <dgm:pt modelId="{B06AC3BF-473D-4B26-920E-EA85F613294E}" type="pres">
      <dgm:prSet presAssocID="{C84938D8-2FEB-4DA4-8C0F-A545B3B4F08D}" presName="sibTrans" presStyleCnt="0"/>
      <dgm:spPr/>
    </dgm:pt>
    <dgm:pt modelId="{A9838E78-ED2C-4E22-BFB8-1EE605265CBE}" type="pres">
      <dgm:prSet presAssocID="{D6464326-24D5-47B8-8F03-BF0CAAEDB632}" presName="compNode" presStyleCnt="0"/>
      <dgm:spPr/>
    </dgm:pt>
    <dgm:pt modelId="{AAD109E7-EE5A-4A51-93CA-08FAE280238F}" type="pres">
      <dgm:prSet presAssocID="{D6464326-24D5-47B8-8F03-BF0CAAEDB632}" presName="bgRect" presStyleLbl="bgShp" presStyleIdx="3" presStyleCnt="4"/>
      <dgm:spPr/>
    </dgm:pt>
    <dgm:pt modelId="{6BA084E4-319C-433F-82B8-99F590069D23}" type="pres">
      <dgm:prSet presAssocID="{D6464326-24D5-47B8-8F03-BF0CAAEDB6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CCFFE792-EB70-4094-9197-958FEFEFCF3A}" type="pres">
      <dgm:prSet presAssocID="{D6464326-24D5-47B8-8F03-BF0CAAEDB632}" presName="spaceRect" presStyleCnt="0"/>
      <dgm:spPr/>
    </dgm:pt>
    <dgm:pt modelId="{D03E96FC-88CF-40AB-8476-7259F001DEA0}" type="pres">
      <dgm:prSet presAssocID="{D6464326-24D5-47B8-8F03-BF0CAAEDB632}" presName="parTx" presStyleLbl="revTx" presStyleIdx="3" presStyleCnt="4">
        <dgm:presLayoutVars>
          <dgm:chMax val="0"/>
          <dgm:chPref val="0"/>
        </dgm:presLayoutVars>
      </dgm:prSet>
      <dgm:spPr/>
    </dgm:pt>
  </dgm:ptLst>
  <dgm:cxnLst>
    <dgm:cxn modelId="{F593582E-FECF-4923-A001-371F57970BDD}" srcId="{8A5FE806-4576-4DAB-8FB9-389E9CF955AE}" destId="{D6464326-24D5-47B8-8F03-BF0CAAEDB632}" srcOrd="3" destOrd="0" parTransId="{F9F46D42-85A4-438A-84DB-81142EA68C0C}" sibTransId="{1A4FDFB9-D74D-4815-AF4A-2202BD52B37E}"/>
    <dgm:cxn modelId="{8C65FB37-3829-4D6F-AFE8-B9B4AE5B2674}" type="presOf" srcId="{53BCD2FD-BCE3-49E1-A0B2-F55F518DDB65}" destId="{5FC1B5A7-AD45-4335-8F8E-3D150FCD7523}" srcOrd="0" destOrd="0" presId="urn:microsoft.com/office/officeart/2018/2/layout/IconVerticalSolidList"/>
    <dgm:cxn modelId="{7111D058-B97B-4AAD-AF7D-34176848219B}" type="presOf" srcId="{D6464326-24D5-47B8-8F03-BF0CAAEDB632}" destId="{D03E96FC-88CF-40AB-8476-7259F001DEA0}" srcOrd="0" destOrd="0" presId="urn:microsoft.com/office/officeart/2018/2/layout/IconVerticalSolidList"/>
    <dgm:cxn modelId="{5BFF4E7A-68F2-4489-B737-E677D920B16F}" srcId="{8A5FE806-4576-4DAB-8FB9-389E9CF955AE}" destId="{1A681C93-0404-430A-8F6D-56E8BF835FDC}" srcOrd="0" destOrd="0" parTransId="{7646351B-C303-469F-90FB-28F119045502}" sibTransId="{A8E6503B-C894-44E6-84D9-AB85EDA1674B}"/>
    <dgm:cxn modelId="{62630285-0C4B-4A70-98ED-ADE8C742BB4D}" type="presOf" srcId="{4EF35BF8-95B4-44C0-9C17-07D3F7017D36}" destId="{0B5C6CC2-72E7-4369-97CF-F9F43D669637}" srcOrd="0" destOrd="0" presId="urn:microsoft.com/office/officeart/2018/2/layout/IconVerticalSolidList"/>
    <dgm:cxn modelId="{878AE997-BF7F-40DE-817D-90841E5964A4}" srcId="{8A5FE806-4576-4DAB-8FB9-389E9CF955AE}" destId="{53BCD2FD-BCE3-49E1-A0B2-F55F518DDB65}" srcOrd="1" destOrd="0" parTransId="{50311272-07F3-4DCC-A5A8-032EEA90FD2B}" sibTransId="{37AE11AB-95D0-46A9-9C78-2ADA83AF2D9B}"/>
    <dgm:cxn modelId="{61BA73BF-48D0-4CDC-885F-30FE56D7590C}" type="presOf" srcId="{1A681C93-0404-430A-8F6D-56E8BF835FDC}" destId="{F88BE8B5-593D-4DBA-A6FC-5A18DD6EA2F9}" srcOrd="0" destOrd="0" presId="urn:microsoft.com/office/officeart/2018/2/layout/IconVerticalSolidList"/>
    <dgm:cxn modelId="{E618E9CF-C097-4DDF-B15E-B42329778E51}" srcId="{8A5FE806-4576-4DAB-8FB9-389E9CF955AE}" destId="{4EF35BF8-95B4-44C0-9C17-07D3F7017D36}" srcOrd="2" destOrd="0" parTransId="{77F7480E-644D-4B8F-B0EE-3C772C4FECC3}" sibTransId="{C84938D8-2FEB-4DA4-8C0F-A545B3B4F08D}"/>
    <dgm:cxn modelId="{155E19F1-240F-4BDB-A617-0FC9ED310A21}" type="presOf" srcId="{8A5FE806-4576-4DAB-8FB9-389E9CF955AE}" destId="{914A091E-0C45-44F3-9591-AC9927CD5B58}" srcOrd="0" destOrd="0" presId="urn:microsoft.com/office/officeart/2018/2/layout/IconVerticalSolidList"/>
    <dgm:cxn modelId="{E8E660DB-C163-484A-85DD-A39E7AD7CFD7}" type="presParOf" srcId="{914A091E-0C45-44F3-9591-AC9927CD5B58}" destId="{E07173B7-3B51-4951-832F-CA845BBCE31C}" srcOrd="0" destOrd="0" presId="urn:microsoft.com/office/officeart/2018/2/layout/IconVerticalSolidList"/>
    <dgm:cxn modelId="{BCB136F2-2447-4607-B1F0-76097A7CAF94}" type="presParOf" srcId="{E07173B7-3B51-4951-832F-CA845BBCE31C}" destId="{E796A0CC-26CA-44F7-B89E-B9F79412A0B1}" srcOrd="0" destOrd="0" presId="urn:microsoft.com/office/officeart/2018/2/layout/IconVerticalSolidList"/>
    <dgm:cxn modelId="{C1D88A4F-03F5-4705-BC0A-0A312173682F}" type="presParOf" srcId="{E07173B7-3B51-4951-832F-CA845BBCE31C}" destId="{818561D6-6237-4D48-B251-4F57866809B0}" srcOrd="1" destOrd="0" presId="urn:microsoft.com/office/officeart/2018/2/layout/IconVerticalSolidList"/>
    <dgm:cxn modelId="{1BB2CC57-24F7-44D8-96EE-28FECAF7A76A}" type="presParOf" srcId="{E07173B7-3B51-4951-832F-CA845BBCE31C}" destId="{625C0D02-B054-4F39-9749-84BB612D182D}" srcOrd="2" destOrd="0" presId="urn:microsoft.com/office/officeart/2018/2/layout/IconVerticalSolidList"/>
    <dgm:cxn modelId="{B53660C2-131C-4800-8B6B-8C44B9FEA1BB}" type="presParOf" srcId="{E07173B7-3B51-4951-832F-CA845BBCE31C}" destId="{F88BE8B5-593D-4DBA-A6FC-5A18DD6EA2F9}" srcOrd="3" destOrd="0" presId="urn:microsoft.com/office/officeart/2018/2/layout/IconVerticalSolidList"/>
    <dgm:cxn modelId="{8C0F0B7B-5C29-4F0D-BADD-E8F12AF2CDB1}" type="presParOf" srcId="{914A091E-0C45-44F3-9591-AC9927CD5B58}" destId="{9D703983-29A2-4956-AC20-F743E9480845}" srcOrd="1" destOrd="0" presId="urn:microsoft.com/office/officeart/2018/2/layout/IconVerticalSolidList"/>
    <dgm:cxn modelId="{AEBD77F6-BDD4-4F61-82CD-E388CF6657CA}" type="presParOf" srcId="{914A091E-0C45-44F3-9591-AC9927CD5B58}" destId="{8A328FE0-6E5F-456E-8440-2C39D6792A49}" srcOrd="2" destOrd="0" presId="urn:microsoft.com/office/officeart/2018/2/layout/IconVerticalSolidList"/>
    <dgm:cxn modelId="{B30B066C-E748-48B3-B23E-0FCAF31DD2CE}" type="presParOf" srcId="{8A328FE0-6E5F-456E-8440-2C39D6792A49}" destId="{C5289858-95B7-4B4E-88C4-DD9C2C9A8BE9}" srcOrd="0" destOrd="0" presId="urn:microsoft.com/office/officeart/2018/2/layout/IconVerticalSolidList"/>
    <dgm:cxn modelId="{D77A6651-B09F-4727-9536-5D3792A35EBC}" type="presParOf" srcId="{8A328FE0-6E5F-456E-8440-2C39D6792A49}" destId="{357FAAD8-EBE7-4769-829D-6079551ECFDE}" srcOrd="1" destOrd="0" presId="urn:microsoft.com/office/officeart/2018/2/layout/IconVerticalSolidList"/>
    <dgm:cxn modelId="{8C6F9601-C188-4117-838C-15E94F55E1E1}" type="presParOf" srcId="{8A328FE0-6E5F-456E-8440-2C39D6792A49}" destId="{939BF8FB-37DC-4815-AFD1-32D0C3AE3CE5}" srcOrd="2" destOrd="0" presId="urn:microsoft.com/office/officeart/2018/2/layout/IconVerticalSolidList"/>
    <dgm:cxn modelId="{59A7B8FF-6DD6-4C41-8B19-0C9239551723}" type="presParOf" srcId="{8A328FE0-6E5F-456E-8440-2C39D6792A49}" destId="{5FC1B5A7-AD45-4335-8F8E-3D150FCD7523}" srcOrd="3" destOrd="0" presId="urn:microsoft.com/office/officeart/2018/2/layout/IconVerticalSolidList"/>
    <dgm:cxn modelId="{F7FDE832-770C-4058-9EBE-3150EE5E1693}" type="presParOf" srcId="{914A091E-0C45-44F3-9591-AC9927CD5B58}" destId="{954F1BE9-D99E-474D-B821-CD654991BA22}" srcOrd="3" destOrd="0" presId="urn:microsoft.com/office/officeart/2018/2/layout/IconVerticalSolidList"/>
    <dgm:cxn modelId="{BE61B06C-59BB-4572-8972-4E1FCD87A52E}" type="presParOf" srcId="{914A091E-0C45-44F3-9591-AC9927CD5B58}" destId="{B6B4F17D-6823-4C05-8078-29D61C9A04F4}" srcOrd="4" destOrd="0" presId="urn:microsoft.com/office/officeart/2018/2/layout/IconVerticalSolidList"/>
    <dgm:cxn modelId="{37015B83-AE22-4120-B32D-67F7EC6CBC02}" type="presParOf" srcId="{B6B4F17D-6823-4C05-8078-29D61C9A04F4}" destId="{8979C0ED-C0CD-4C5A-B4EF-4CC76E80B8AA}" srcOrd="0" destOrd="0" presId="urn:microsoft.com/office/officeart/2018/2/layout/IconVerticalSolidList"/>
    <dgm:cxn modelId="{2DA99E47-8271-4F19-A628-DC579FFBA954}" type="presParOf" srcId="{B6B4F17D-6823-4C05-8078-29D61C9A04F4}" destId="{388955AE-61C1-45A2-8545-4C4714F76FBD}" srcOrd="1" destOrd="0" presId="urn:microsoft.com/office/officeart/2018/2/layout/IconVerticalSolidList"/>
    <dgm:cxn modelId="{4DB60D3C-7263-40D9-82FE-2561A9B573E0}" type="presParOf" srcId="{B6B4F17D-6823-4C05-8078-29D61C9A04F4}" destId="{2F38BA9B-7A2A-4551-8EF9-F6EC71F1BFEB}" srcOrd="2" destOrd="0" presId="urn:microsoft.com/office/officeart/2018/2/layout/IconVerticalSolidList"/>
    <dgm:cxn modelId="{E5869370-AA6C-40CD-A74C-792B72CC45CE}" type="presParOf" srcId="{B6B4F17D-6823-4C05-8078-29D61C9A04F4}" destId="{0B5C6CC2-72E7-4369-97CF-F9F43D669637}" srcOrd="3" destOrd="0" presId="urn:microsoft.com/office/officeart/2018/2/layout/IconVerticalSolidList"/>
    <dgm:cxn modelId="{585B6BCF-B09D-47C7-A388-EED8A189D77C}" type="presParOf" srcId="{914A091E-0C45-44F3-9591-AC9927CD5B58}" destId="{B06AC3BF-473D-4B26-920E-EA85F613294E}" srcOrd="5" destOrd="0" presId="urn:microsoft.com/office/officeart/2018/2/layout/IconVerticalSolidList"/>
    <dgm:cxn modelId="{E0AEA2EF-C261-4A22-8A03-6D51F27A5B53}" type="presParOf" srcId="{914A091E-0C45-44F3-9591-AC9927CD5B58}" destId="{A9838E78-ED2C-4E22-BFB8-1EE605265CBE}" srcOrd="6" destOrd="0" presId="urn:microsoft.com/office/officeart/2018/2/layout/IconVerticalSolidList"/>
    <dgm:cxn modelId="{22F3FD46-E01C-4F32-80DF-DB3A8EF12597}" type="presParOf" srcId="{A9838E78-ED2C-4E22-BFB8-1EE605265CBE}" destId="{AAD109E7-EE5A-4A51-93CA-08FAE280238F}" srcOrd="0" destOrd="0" presId="urn:microsoft.com/office/officeart/2018/2/layout/IconVerticalSolidList"/>
    <dgm:cxn modelId="{D094FA23-B612-445B-880C-8616C991F241}" type="presParOf" srcId="{A9838E78-ED2C-4E22-BFB8-1EE605265CBE}" destId="{6BA084E4-319C-433F-82B8-99F590069D23}" srcOrd="1" destOrd="0" presId="urn:microsoft.com/office/officeart/2018/2/layout/IconVerticalSolidList"/>
    <dgm:cxn modelId="{F77A54C9-8E9A-4EE2-9382-C45A93D68714}" type="presParOf" srcId="{A9838E78-ED2C-4E22-BFB8-1EE605265CBE}" destId="{CCFFE792-EB70-4094-9197-958FEFEFCF3A}" srcOrd="2" destOrd="0" presId="urn:microsoft.com/office/officeart/2018/2/layout/IconVerticalSolidList"/>
    <dgm:cxn modelId="{96E717D0-E71F-4749-B2CC-6EC57F01AE19}" type="presParOf" srcId="{A9838E78-ED2C-4E22-BFB8-1EE605265CBE}" destId="{D03E96FC-88CF-40AB-8476-7259F001DE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B2266-24C8-4B73-9548-C8AEC529FE0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5FB999-77A2-4DBE-944D-2CD2D17676B7}">
      <dgm:prSet custT="1"/>
      <dgm:spPr/>
      <dgm:t>
        <a:bodyPr/>
        <a:lstStyle/>
        <a:p>
          <a:pPr>
            <a:lnSpc>
              <a:spcPct val="100000"/>
            </a:lnSpc>
            <a:defRPr cap="all"/>
          </a:pPr>
          <a:r>
            <a:rPr lang="en-US" sz="1800" b="1" cap="none" dirty="0">
              <a:latin typeface="Rockwell" panose="02060603020205020403" pitchFamily="18" charset="77"/>
            </a:rPr>
            <a:t>Granularity</a:t>
          </a:r>
        </a:p>
        <a:p>
          <a:pPr>
            <a:lnSpc>
              <a:spcPct val="100000"/>
            </a:lnSpc>
            <a:defRPr cap="all"/>
          </a:pPr>
          <a:r>
            <a:rPr lang="en-US" sz="1800" cap="none" dirty="0">
              <a:latin typeface="Rockwell" panose="02060603020205020403" pitchFamily="18" charset="77"/>
            </a:rPr>
            <a:t>Further down sampling the data to Hourly data will enable us uncover more complex patterns</a:t>
          </a:r>
        </a:p>
      </dgm:t>
    </dgm:pt>
    <dgm:pt modelId="{DB18E5ED-B8CF-4111-9074-09A93BDC36DA}" type="parTrans" cxnId="{6DCD532B-0EF9-465A-809E-D4A7B2A53606}">
      <dgm:prSet/>
      <dgm:spPr/>
      <dgm:t>
        <a:bodyPr/>
        <a:lstStyle/>
        <a:p>
          <a:endParaRPr lang="en-US"/>
        </a:p>
      </dgm:t>
    </dgm:pt>
    <dgm:pt modelId="{9D523D26-31D8-407D-902E-59E0D41E297D}" type="sibTrans" cxnId="{6DCD532B-0EF9-465A-809E-D4A7B2A53606}">
      <dgm:prSet/>
      <dgm:spPr/>
      <dgm:t>
        <a:bodyPr/>
        <a:lstStyle/>
        <a:p>
          <a:endParaRPr lang="en-US"/>
        </a:p>
      </dgm:t>
    </dgm:pt>
    <dgm:pt modelId="{B0AB384E-29CA-42AB-AAFE-6C3680815CC9}">
      <dgm:prSet custT="1"/>
      <dgm:spPr/>
      <dgm:t>
        <a:bodyPr/>
        <a:lstStyle/>
        <a:p>
          <a:pPr>
            <a:lnSpc>
              <a:spcPct val="100000"/>
            </a:lnSpc>
            <a:defRPr cap="all"/>
          </a:pPr>
          <a:r>
            <a:rPr lang="en-US" sz="1800" b="1" cap="none" dirty="0">
              <a:latin typeface="Rockwell" panose="02060603020205020403" pitchFamily="18" charset="77"/>
            </a:rPr>
            <a:t>Modeling</a:t>
          </a:r>
        </a:p>
        <a:p>
          <a:pPr>
            <a:lnSpc>
              <a:spcPct val="100000"/>
            </a:lnSpc>
            <a:defRPr cap="all"/>
          </a:pPr>
          <a:r>
            <a:rPr lang="en-US" sz="1800" cap="none" dirty="0">
              <a:latin typeface="Rockwell" panose="02060603020205020403" pitchFamily="18" charset="77"/>
            </a:rPr>
            <a:t>Experimental analysis of data and modeling to give hourly predictions for crashes and injuries</a:t>
          </a:r>
        </a:p>
      </dgm:t>
    </dgm:pt>
    <dgm:pt modelId="{CE5B2FAE-0E9C-43DD-A5F7-88E77D5C99DE}" type="parTrans" cxnId="{043F5361-EBDD-498E-9206-66A47E2B2CC1}">
      <dgm:prSet/>
      <dgm:spPr/>
      <dgm:t>
        <a:bodyPr/>
        <a:lstStyle/>
        <a:p>
          <a:endParaRPr lang="en-US"/>
        </a:p>
      </dgm:t>
    </dgm:pt>
    <dgm:pt modelId="{B42E00CA-E037-489E-BE3B-1C7E87370F00}" type="sibTrans" cxnId="{043F5361-EBDD-498E-9206-66A47E2B2CC1}">
      <dgm:prSet/>
      <dgm:spPr/>
      <dgm:t>
        <a:bodyPr/>
        <a:lstStyle/>
        <a:p>
          <a:endParaRPr lang="en-US"/>
        </a:p>
      </dgm:t>
    </dgm:pt>
    <dgm:pt modelId="{22DF500B-B557-46B9-A54F-8CDC3DD86ECF}">
      <dgm:prSet custT="1"/>
      <dgm:spPr/>
      <dgm:t>
        <a:bodyPr/>
        <a:lstStyle/>
        <a:p>
          <a:pPr>
            <a:lnSpc>
              <a:spcPct val="100000"/>
            </a:lnSpc>
            <a:defRPr cap="all"/>
          </a:pPr>
          <a:r>
            <a:rPr lang="en-GB" sz="1800" b="1" cap="none" dirty="0">
              <a:latin typeface="Rockwell" panose="02060603020205020403" pitchFamily="18" charset="77"/>
            </a:rPr>
            <a:t>Improvements</a:t>
          </a:r>
        </a:p>
        <a:p>
          <a:pPr>
            <a:lnSpc>
              <a:spcPct val="100000"/>
            </a:lnSpc>
            <a:defRPr cap="all"/>
          </a:pPr>
          <a:r>
            <a:rPr lang="en-GB" sz="1800" cap="none" dirty="0">
              <a:latin typeface="Rockwell" panose="02060603020205020403" pitchFamily="18" charset="77"/>
            </a:rPr>
            <a:t>Use cross-validation techniques for model improvement. Incorporate more data (for </a:t>
          </a:r>
          <a:r>
            <a:rPr lang="en-GB" sz="1800" cap="none" dirty="0" err="1">
              <a:latin typeface="Rockwell" panose="02060603020205020403" pitchFamily="18" charset="77"/>
            </a:rPr>
            <a:t>eg.</a:t>
          </a:r>
          <a:r>
            <a:rPr lang="en-GB" sz="1800" cap="none" dirty="0">
              <a:latin typeface="Rockwell" panose="02060603020205020403" pitchFamily="18" charset="77"/>
            </a:rPr>
            <a:t> Weather, Traffic data)</a:t>
          </a:r>
          <a:endParaRPr lang="en-US" sz="1800" cap="none" dirty="0">
            <a:latin typeface="Rockwell" panose="02060603020205020403" pitchFamily="18" charset="77"/>
          </a:endParaRPr>
        </a:p>
      </dgm:t>
    </dgm:pt>
    <dgm:pt modelId="{B0309B04-19BF-4140-A155-6466F8127B32}" type="parTrans" cxnId="{520B73A4-647D-4F23-AAE9-8B0C8D26C4A8}">
      <dgm:prSet/>
      <dgm:spPr/>
      <dgm:t>
        <a:bodyPr/>
        <a:lstStyle/>
        <a:p>
          <a:endParaRPr lang="en-US"/>
        </a:p>
      </dgm:t>
    </dgm:pt>
    <dgm:pt modelId="{29952693-7017-4B83-A2AB-7E6DD28D388B}" type="sibTrans" cxnId="{520B73A4-647D-4F23-AAE9-8B0C8D26C4A8}">
      <dgm:prSet/>
      <dgm:spPr/>
      <dgm:t>
        <a:bodyPr/>
        <a:lstStyle/>
        <a:p>
          <a:endParaRPr lang="en-US"/>
        </a:p>
      </dgm:t>
    </dgm:pt>
    <dgm:pt modelId="{CF25548F-9081-A048-BECE-A0FF74C23409}">
      <dgm:prSet custT="1"/>
      <dgm:spPr/>
      <dgm:t>
        <a:bodyPr/>
        <a:lstStyle/>
        <a:p>
          <a:pPr>
            <a:lnSpc>
              <a:spcPct val="100000"/>
            </a:lnSpc>
            <a:defRPr cap="all"/>
          </a:pPr>
          <a:r>
            <a:rPr lang="en-GB" sz="1800" b="1" cap="none" dirty="0">
              <a:latin typeface="Rockwell" panose="02060603020205020403" pitchFamily="18" charset="77"/>
            </a:rPr>
            <a:t>Recommendations</a:t>
          </a:r>
        </a:p>
        <a:p>
          <a:pPr>
            <a:lnSpc>
              <a:spcPct val="100000"/>
            </a:lnSpc>
            <a:defRPr cap="all"/>
          </a:pPr>
          <a:r>
            <a:rPr lang="en-GB" sz="1800" cap="none" dirty="0">
              <a:latin typeface="Rockwell" panose="02060603020205020403" pitchFamily="18" charset="77"/>
            </a:rPr>
            <a:t>Customised for law enforcement agencies and healthcare facilities by the hourly forecasts</a:t>
          </a:r>
        </a:p>
      </dgm:t>
    </dgm:pt>
    <dgm:pt modelId="{C0C01899-A646-B247-B662-C5C3EADA545C}" type="parTrans" cxnId="{60F8CCFE-F81D-A447-B844-BDD3329DC630}">
      <dgm:prSet/>
      <dgm:spPr/>
      <dgm:t>
        <a:bodyPr/>
        <a:lstStyle/>
        <a:p>
          <a:endParaRPr lang="en-GB"/>
        </a:p>
      </dgm:t>
    </dgm:pt>
    <dgm:pt modelId="{1002534E-876B-2743-ABB5-A00750702F37}" type="sibTrans" cxnId="{60F8CCFE-F81D-A447-B844-BDD3329DC630}">
      <dgm:prSet/>
      <dgm:spPr/>
      <dgm:t>
        <a:bodyPr/>
        <a:lstStyle/>
        <a:p>
          <a:endParaRPr lang="en-GB"/>
        </a:p>
      </dgm:t>
    </dgm:pt>
    <dgm:pt modelId="{0D33588B-6043-4798-A552-C63C5242A6F7}" type="pres">
      <dgm:prSet presAssocID="{2A3B2266-24C8-4B73-9548-C8AEC529FE05}" presName="root" presStyleCnt="0">
        <dgm:presLayoutVars>
          <dgm:dir/>
          <dgm:resizeHandles val="exact"/>
        </dgm:presLayoutVars>
      </dgm:prSet>
      <dgm:spPr/>
    </dgm:pt>
    <dgm:pt modelId="{1B8FEF9A-E2F5-4C84-B5E6-22523B246DFD}" type="pres">
      <dgm:prSet presAssocID="{A75FB999-77A2-4DBE-944D-2CD2D17676B7}" presName="compNode" presStyleCnt="0"/>
      <dgm:spPr/>
    </dgm:pt>
    <dgm:pt modelId="{976D38D5-A55D-4793-B442-589AA879E57D}" type="pres">
      <dgm:prSet presAssocID="{A75FB999-77A2-4DBE-944D-2CD2D17676B7}" presName="iconBgRect" presStyleLbl="bgShp" presStyleIdx="0" presStyleCnt="4"/>
      <dgm:spPr>
        <a:solidFill>
          <a:schemeClr val="tx1"/>
        </a:solidFill>
      </dgm:spPr>
    </dgm:pt>
    <dgm:pt modelId="{6D6C9C6A-3B32-4745-9A27-A7045BEDAC2B}" type="pres">
      <dgm:prSet presAssocID="{A75FB999-77A2-4DBE-944D-2CD2D17676B7}"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ock with solid fill"/>
        </a:ext>
      </dgm:extLst>
    </dgm:pt>
    <dgm:pt modelId="{3AA6C512-0174-40AB-A144-604D8F4B905D}" type="pres">
      <dgm:prSet presAssocID="{A75FB999-77A2-4DBE-944D-2CD2D17676B7}" presName="spaceRect" presStyleCnt="0"/>
      <dgm:spPr/>
    </dgm:pt>
    <dgm:pt modelId="{EDE2E5E3-E129-4155-AEFE-E106A3380CA7}" type="pres">
      <dgm:prSet presAssocID="{A75FB999-77A2-4DBE-944D-2CD2D17676B7}" presName="textRect" presStyleLbl="revTx" presStyleIdx="0" presStyleCnt="4">
        <dgm:presLayoutVars>
          <dgm:chMax val="1"/>
          <dgm:chPref val="1"/>
        </dgm:presLayoutVars>
      </dgm:prSet>
      <dgm:spPr/>
    </dgm:pt>
    <dgm:pt modelId="{D6C940D8-AD23-4A39-943F-9585504E9767}" type="pres">
      <dgm:prSet presAssocID="{9D523D26-31D8-407D-902E-59E0D41E297D}" presName="sibTrans" presStyleCnt="0"/>
      <dgm:spPr/>
    </dgm:pt>
    <dgm:pt modelId="{B5B9EDD8-8516-449D-86D3-02B2A969C9DB}" type="pres">
      <dgm:prSet presAssocID="{B0AB384E-29CA-42AB-AAFE-6C3680815CC9}" presName="compNode" presStyleCnt="0"/>
      <dgm:spPr/>
    </dgm:pt>
    <dgm:pt modelId="{688B8FA8-BB95-4E60-91DE-C069CCDBABFC}" type="pres">
      <dgm:prSet presAssocID="{B0AB384E-29CA-42AB-AAFE-6C3680815CC9}" presName="iconBgRect" presStyleLbl="bgShp" presStyleIdx="1" presStyleCnt="4"/>
      <dgm:spPr>
        <a:solidFill>
          <a:schemeClr val="bg2">
            <a:lumMod val="50000"/>
          </a:schemeClr>
        </a:solidFill>
      </dgm:spPr>
    </dgm:pt>
    <dgm:pt modelId="{71D8E62E-E111-409C-A5CD-7E245A0C56FC}" type="pres">
      <dgm:prSet presAssocID="{B0AB384E-29CA-42AB-AAFE-6C3680815CC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97C4E2F1-2634-4E48-B93E-B0AD4A2BB16B}" type="pres">
      <dgm:prSet presAssocID="{B0AB384E-29CA-42AB-AAFE-6C3680815CC9}" presName="spaceRect" presStyleCnt="0"/>
      <dgm:spPr/>
    </dgm:pt>
    <dgm:pt modelId="{C7904152-64BA-462E-8022-477F4ECF00FD}" type="pres">
      <dgm:prSet presAssocID="{B0AB384E-29CA-42AB-AAFE-6C3680815CC9}" presName="textRect" presStyleLbl="revTx" presStyleIdx="1" presStyleCnt="4">
        <dgm:presLayoutVars>
          <dgm:chMax val="1"/>
          <dgm:chPref val="1"/>
        </dgm:presLayoutVars>
      </dgm:prSet>
      <dgm:spPr/>
    </dgm:pt>
    <dgm:pt modelId="{C20C145F-EE30-4623-B36D-189E27AE41AF}" type="pres">
      <dgm:prSet presAssocID="{B42E00CA-E037-489E-BE3B-1C7E87370F00}" presName="sibTrans" presStyleCnt="0"/>
      <dgm:spPr/>
    </dgm:pt>
    <dgm:pt modelId="{C9B77FAA-2DC8-46AB-B3C1-EB89C009318A}" type="pres">
      <dgm:prSet presAssocID="{22DF500B-B557-46B9-A54F-8CDC3DD86ECF}" presName="compNode" presStyleCnt="0"/>
      <dgm:spPr/>
    </dgm:pt>
    <dgm:pt modelId="{56F6179C-33CB-4225-B145-F139A9B84A5F}" type="pres">
      <dgm:prSet presAssocID="{22DF500B-B557-46B9-A54F-8CDC3DD86ECF}" presName="iconBgRect" presStyleLbl="bgShp" presStyleIdx="2" presStyleCnt="4"/>
      <dgm:spPr>
        <a:solidFill>
          <a:schemeClr val="bg1">
            <a:lumMod val="75000"/>
          </a:schemeClr>
        </a:solidFill>
      </dgm:spPr>
    </dgm:pt>
    <dgm:pt modelId="{60D195B3-419F-4AD5-849E-A888DEAEDBB8}" type="pres">
      <dgm:prSet presAssocID="{22DF500B-B557-46B9-A54F-8CDC3DD86E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5642FA8E-0ECD-44E9-A0C5-91121556C65A}" type="pres">
      <dgm:prSet presAssocID="{22DF500B-B557-46B9-A54F-8CDC3DD86ECF}" presName="spaceRect" presStyleCnt="0"/>
      <dgm:spPr/>
    </dgm:pt>
    <dgm:pt modelId="{614BB50A-87C7-4212-9E67-83804F4540A9}" type="pres">
      <dgm:prSet presAssocID="{22DF500B-B557-46B9-A54F-8CDC3DD86ECF}" presName="textRect" presStyleLbl="revTx" presStyleIdx="2" presStyleCnt="4">
        <dgm:presLayoutVars>
          <dgm:chMax val="1"/>
          <dgm:chPref val="1"/>
        </dgm:presLayoutVars>
      </dgm:prSet>
      <dgm:spPr/>
    </dgm:pt>
    <dgm:pt modelId="{DA779EDF-EB7B-9C46-822E-CDFC618D8C8E}" type="pres">
      <dgm:prSet presAssocID="{29952693-7017-4B83-A2AB-7E6DD28D388B}" presName="sibTrans" presStyleCnt="0"/>
      <dgm:spPr/>
    </dgm:pt>
    <dgm:pt modelId="{9716BC4B-2077-4F46-9090-46A326B7CE61}" type="pres">
      <dgm:prSet presAssocID="{CF25548F-9081-A048-BECE-A0FF74C23409}" presName="compNode" presStyleCnt="0"/>
      <dgm:spPr/>
    </dgm:pt>
    <dgm:pt modelId="{9C4C0F08-C623-5A47-AB5F-63D5ECFF1333}" type="pres">
      <dgm:prSet presAssocID="{CF25548F-9081-A048-BECE-A0FF74C23409}" presName="iconBgRect" presStyleLbl="bgShp" presStyleIdx="3" presStyleCnt="4"/>
      <dgm:spPr>
        <a:solidFill>
          <a:schemeClr val="bg1">
            <a:lumMod val="85000"/>
          </a:schemeClr>
        </a:solidFill>
      </dgm:spPr>
    </dgm:pt>
    <dgm:pt modelId="{4F86BAD0-20D7-1D45-BAD5-6BB8C9A5C5B5}" type="pres">
      <dgm:prSet presAssocID="{CF25548F-9081-A048-BECE-A0FF74C2340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rash with solid fill"/>
        </a:ext>
      </dgm:extLst>
    </dgm:pt>
    <dgm:pt modelId="{879D94BE-57C9-D548-B016-BCB4E19A034D}" type="pres">
      <dgm:prSet presAssocID="{CF25548F-9081-A048-BECE-A0FF74C23409}" presName="spaceRect" presStyleCnt="0"/>
      <dgm:spPr/>
    </dgm:pt>
    <dgm:pt modelId="{993E849A-AA70-ED4F-BD56-5A8775BFFFE0}" type="pres">
      <dgm:prSet presAssocID="{CF25548F-9081-A048-BECE-A0FF74C23409}" presName="textRect" presStyleLbl="revTx" presStyleIdx="3" presStyleCnt="4">
        <dgm:presLayoutVars>
          <dgm:chMax val="1"/>
          <dgm:chPref val="1"/>
        </dgm:presLayoutVars>
      </dgm:prSet>
      <dgm:spPr/>
    </dgm:pt>
  </dgm:ptLst>
  <dgm:cxnLst>
    <dgm:cxn modelId="{77FE2009-CA87-4C9F-B2F5-E37DE6BD3FBF}" type="presOf" srcId="{22DF500B-B557-46B9-A54F-8CDC3DD86ECF}" destId="{614BB50A-87C7-4212-9E67-83804F4540A9}" srcOrd="0" destOrd="0" presId="urn:microsoft.com/office/officeart/2018/5/layout/IconCircleLabelList"/>
    <dgm:cxn modelId="{6DCD532B-0EF9-465A-809E-D4A7B2A53606}" srcId="{2A3B2266-24C8-4B73-9548-C8AEC529FE05}" destId="{A75FB999-77A2-4DBE-944D-2CD2D17676B7}" srcOrd="0" destOrd="0" parTransId="{DB18E5ED-B8CF-4111-9074-09A93BDC36DA}" sibTransId="{9D523D26-31D8-407D-902E-59E0D41E297D}"/>
    <dgm:cxn modelId="{043F5361-EBDD-498E-9206-66A47E2B2CC1}" srcId="{2A3B2266-24C8-4B73-9548-C8AEC529FE05}" destId="{B0AB384E-29CA-42AB-AAFE-6C3680815CC9}" srcOrd="1" destOrd="0" parTransId="{CE5B2FAE-0E9C-43DD-A5F7-88E77D5C99DE}" sibTransId="{B42E00CA-E037-489E-BE3B-1C7E87370F00}"/>
    <dgm:cxn modelId="{5A39C66E-002F-064D-95BA-63D83ADD5EC3}" type="presOf" srcId="{CF25548F-9081-A048-BECE-A0FF74C23409}" destId="{993E849A-AA70-ED4F-BD56-5A8775BFFFE0}" srcOrd="0" destOrd="0" presId="urn:microsoft.com/office/officeart/2018/5/layout/IconCircleLabelList"/>
    <dgm:cxn modelId="{4DDB9F88-6F6B-439B-B339-1E4D250FAC6A}" type="presOf" srcId="{A75FB999-77A2-4DBE-944D-2CD2D17676B7}" destId="{EDE2E5E3-E129-4155-AEFE-E106A3380CA7}" srcOrd="0" destOrd="0" presId="urn:microsoft.com/office/officeart/2018/5/layout/IconCircleLabelList"/>
    <dgm:cxn modelId="{FD24188D-7DE7-46DD-80E0-7D57DFCAF604}" type="presOf" srcId="{B0AB384E-29CA-42AB-AAFE-6C3680815CC9}" destId="{C7904152-64BA-462E-8022-477F4ECF00FD}" srcOrd="0" destOrd="0" presId="urn:microsoft.com/office/officeart/2018/5/layout/IconCircleLabelList"/>
    <dgm:cxn modelId="{520B73A4-647D-4F23-AAE9-8B0C8D26C4A8}" srcId="{2A3B2266-24C8-4B73-9548-C8AEC529FE05}" destId="{22DF500B-B557-46B9-A54F-8CDC3DD86ECF}" srcOrd="2" destOrd="0" parTransId="{B0309B04-19BF-4140-A155-6466F8127B32}" sibTransId="{29952693-7017-4B83-A2AB-7E6DD28D388B}"/>
    <dgm:cxn modelId="{1B52FBCA-47F2-40E6-A18D-087F7A87D438}" type="presOf" srcId="{2A3B2266-24C8-4B73-9548-C8AEC529FE05}" destId="{0D33588B-6043-4798-A552-C63C5242A6F7}" srcOrd="0" destOrd="0" presId="urn:microsoft.com/office/officeart/2018/5/layout/IconCircleLabelList"/>
    <dgm:cxn modelId="{60F8CCFE-F81D-A447-B844-BDD3329DC630}" srcId="{2A3B2266-24C8-4B73-9548-C8AEC529FE05}" destId="{CF25548F-9081-A048-BECE-A0FF74C23409}" srcOrd="3" destOrd="0" parTransId="{C0C01899-A646-B247-B662-C5C3EADA545C}" sibTransId="{1002534E-876B-2743-ABB5-A00750702F37}"/>
    <dgm:cxn modelId="{86959EDF-7880-4E35-BB58-9374C4294273}" type="presParOf" srcId="{0D33588B-6043-4798-A552-C63C5242A6F7}" destId="{1B8FEF9A-E2F5-4C84-B5E6-22523B246DFD}" srcOrd="0" destOrd="0" presId="urn:microsoft.com/office/officeart/2018/5/layout/IconCircleLabelList"/>
    <dgm:cxn modelId="{54BB10D9-CFE0-4307-BC98-905383AEF4C4}" type="presParOf" srcId="{1B8FEF9A-E2F5-4C84-B5E6-22523B246DFD}" destId="{976D38D5-A55D-4793-B442-589AA879E57D}" srcOrd="0" destOrd="0" presId="urn:microsoft.com/office/officeart/2018/5/layout/IconCircleLabelList"/>
    <dgm:cxn modelId="{ACD658E2-47E4-4390-9B5D-2F5FC8C77F3A}" type="presParOf" srcId="{1B8FEF9A-E2F5-4C84-B5E6-22523B246DFD}" destId="{6D6C9C6A-3B32-4745-9A27-A7045BEDAC2B}" srcOrd="1" destOrd="0" presId="urn:microsoft.com/office/officeart/2018/5/layout/IconCircleLabelList"/>
    <dgm:cxn modelId="{F95F255C-379A-491D-9C05-FAE85BF0AC5D}" type="presParOf" srcId="{1B8FEF9A-E2F5-4C84-B5E6-22523B246DFD}" destId="{3AA6C512-0174-40AB-A144-604D8F4B905D}" srcOrd="2" destOrd="0" presId="urn:microsoft.com/office/officeart/2018/5/layout/IconCircleLabelList"/>
    <dgm:cxn modelId="{3962EB6D-43FA-44B0-8091-F6C31C310EA0}" type="presParOf" srcId="{1B8FEF9A-E2F5-4C84-B5E6-22523B246DFD}" destId="{EDE2E5E3-E129-4155-AEFE-E106A3380CA7}" srcOrd="3" destOrd="0" presId="urn:microsoft.com/office/officeart/2018/5/layout/IconCircleLabelList"/>
    <dgm:cxn modelId="{F4413169-A055-4531-9A25-DD1A277379E7}" type="presParOf" srcId="{0D33588B-6043-4798-A552-C63C5242A6F7}" destId="{D6C940D8-AD23-4A39-943F-9585504E9767}" srcOrd="1" destOrd="0" presId="urn:microsoft.com/office/officeart/2018/5/layout/IconCircleLabelList"/>
    <dgm:cxn modelId="{5557565A-2DC5-46E6-899B-48207E1BC842}" type="presParOf" srcId="{0D33588B-6043-4798-A552-C63C5242A6F7}" destId="{B5B9EDD8-8516-449D-86D3-02B2A969C9DB}" srcOrd="2" destOrd="0" presId="urn:microsoft.com/office/officeart/2018/5/layout/IconCircleLabelList"/>
    <dgm:cxn modelId="{9EA7FFBF-1BB0-4133-8552-C90575E5B185}" type="presParOf" srcId="{B5B9EDD8-8516-449D-86D3-02B2A969C9DB}" destId="{688B8FA8-BB95-4E60-91DE-C069CCDBABFC}" srcOrd="0" destOrd="0" presId="urn:microsoft.com/office/officeart/2018/5/layout/IconCircleLabelList"/>
    <dgm:cxn modelId="{C0B7F86F-B9D8-40E2-885F-F1DFF94EF756}" type="presParOf" srcId="{B5B9EDD8-8516-449D-86D3-02B2A969C9DB}" destId="{71D8E62E-E111-409C-A5CD-7E245A0C56FC}" srcOrd="1" destOrd="0" presId="urn:microsoft.com/office/officeart/2018/5/layout/IconCircleLabelList"/>
    <dgm:cxn modelId="{0B06C2B8-6094-465D-AE6F-A087C9651153}" type="presParOf" srcId="{B5B9EDD8-8516-449D-86D3-02B2A969C9DB}" destId="{97C4E2F1-2634-4E48-B93E-B0AD4A2BB16B}" srcOrd="2" destOrd="0" presId="urn:microsoft.com/office/officeart/2018/5/layout/IconCircleLabelList"/>
    <dgm:cxn modelId="{3C76F17F-835E-4EAE-9C31-C34DACB1D456}" type="presParOf" srcId="{B5B9EDD8-8516-449D-86D3-02B2A969C9DB}" destId="{C7904152-64BA-462E-8022-477F4ECF00FD}" srcOrd="3" destOrd="0" presId="urn:microsoft.com/office/officeart/2018/5/layout/IconCircleLabelList"/>
    <dgm:cxn modelId="{914C4E68-62DD-4CA8-B084-0E3BA296F323}" type="presParOf" srcId="{0D33588B-6043-4798-A552-C63C5242A6F7}" destId="{C20C145F-EE30-4623-B36D-189E27AE41AF}" srcOrd="3" destOrd="0" presId="urn:microsoft.com/office/officeart/2018/5/layout/IconCircleLabelList"/>
    <dgm:cxn modelId="{9E25C21A-079E-4E95-A358-E7CE2B4BBB56}" type="presParOf" srcId="{0D33588B-6043-4798-A552-C63C5242A6F7}" destId="{C9B77FAA-2DC8-46AB-B3C1-EB89C009318A}" srcOrd="4" destOrd="0" presId="urn:microsoft.com/office/officeart/2018/5/layout/IconCircleLabelList"/>
    <dgm:cxn modelId="{E1B1D67D-CD32-4D0F-BD78-EB852ECACD35}" type="presParOf" srcId="{C9B77FAA-2DC8-46AB-B3C1-EB89C009318A}" destId="{56F6179C-33CB-4225-B145-F139A9B84A5F}" srcOrd="0" destOrd="0" presId="urn:microsoft.com/office/officeart/2018/5/layout/IconCircleLabelList"/>
    <dgm:cxn modelId="{6654BE02-F284-430F-9558-D831EBA853E9}" type="presParOf" srcId="{C9B77FAA-2DC8-46AB-B3C1-EB89C009318A}" destId="{60D195B3-419F-4AD5-849E-A888DEAEDBB8}" srcOrd="1" destOrd="0" presId="urn:microsoft.com/office/officeart/2018/5/layout/IconCircleLabelList"/>
    <dgm:cxn modelId="{32BE262C-C754-420D-A328-8895265D9E6B}" type="presParOf" srcId="{C9B77FAA-2DC8-46AB-B3C1-EB89C009318A}" destId="{5642FA8E-0ECD-44E9-A0C5-91121556C65A}" srcOrd="2" destOrd="0" presId="urn:microsoft.com/office/officeart/2018/5/layout/IconCircleLabelList"/>
    <dgm:cxn modelId="{A9C2B832-3966-4911-AA65-FD5EBF70176C}" type="presParOf" srcId="{C9B77FAA-2DC8-46AB-B3C1-EB89C009318A}" destId="{614BB50A-87C7-4212-9E67-83804F4540A9}" srcOrd="3" destOrd="0" presId="urn:microsoft.com/office/officeart/2018/5/layout/IconCircleLabelList"/>
    <dgm:cxn modelId="{2381A694-966B-1740-95D1-FE61C7C754AA}" type="presParOf" srcId="{0D33588B-6043-4798-A552-C63C5242A6F7}" destId="{DA779EDF-EB7B-9C46-822E-CDFC618D8C8E}" srcOrd="5" destOrd="0" presId="urn:microsoft.com/office/officeart/2018/5/layout/IconCircleLabelList"/>
    <dgm:cxn modelId="{FBC9200D-5D99-854A-96A3-20B43149E61E}" type="presParOf" srcId="{0D33588B-6043-4798-A552-C63C5242A6F7}" destId="{9716BC4B-2077-4F46-9090-46A326B7CE61}" srcOrd="6" destOrd="0" presId="urn:microsoft.com/office/officeart/2018/5/layout/IconCircleLabelList"/>
    <dgm:cxn modelId="{9F65B7F9-8C7A-DA4A-80B8-6C4ACE10A070}" type="presParOf" srcId="{9716BC4B-2077-4F46-9090-46A326B7CE61}" destId="{9C4C0F08-C623-5A47-AB5F-63D5ECFF1333}" srcOrd="0" destOrd="0" presId="urn:microsoft.com/office/officeart/2018/5/layout/IconCircleLabelList"/>
    <dgm:cxn modelId="{8408D9C1-26DB-2645-9734-21A17C72D883}" type="presParOf" srcId="{9716BC4B-2077-4F46-9090-46A326B7CE61}" destId="{4F86BAD0-20D7-1D45-BAD5-6BB8C9A5C5B5}" srcOrd="1" destOrd="0" presId="urn:microsoft.com/office/officeart/2018/5/layout/IconCircleLabelList"/>
    <dgm:cxn modelId="{921483EB-4D98-194A-85E8-B4E22A444B9B}" type="presParOf" srcId="{9716BC4B-2077-4F46-9090-46A326B7CE61}" destId="{879D94BE-57C9-D548-B016-BCB4E19A034D}" srcOrd="2" destOrd="0" presId="urn:microsoft.com/office/officeart/2018/5/layout/IconCircleLabelList"/>
    <dgm:cxn modelId="{CAFBB26B-8512-074F-AD94-5D5262F00B12}" type="presParOf" srcId="{9716BC4B-2077-4F46-9090-46A326B7CE61}" destId="{993E849A-AA70-ED4F-BD56-5A8775BFFF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D38D5-A55D-4793-B442-589AA879E57D}">
      <dsp:nvSpPr>
        <dsp:cNvPr id="0" name=""/>
        <dsp:cNvSpPr/>
      </dsp:nvSpPr>
      <dsp:spPr>
        <a:xfrm>
          <a:off x="679050" y="229418"/>
          <a:ext cx="1887187" cy="1887187"/>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6D6C9C6A-3B32-4745-9A27-A7045BEDAC2B}">
      <dsp:nvSpPr>
        <dsp:cNvPr id="0" name=""/>
        <dsp:cNvSpPr/>
      </dsp:nvSpPr>
      <dsp:spPr>
        <a:xfrm>
          <a:off x="1081237" y="63160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2E5E3-E129-4155-AEFE-E106A3380CA7}">
      <dsp:nvSpPr>
        <dsp:cNvPr id="0" name=""/>
        <dsp:cNvSpPr/>
      </dsp:nvSpPr>
      <dsp:spPr>
        <a:xfrm>
          <a:off x="75768"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The dataset is recent and has crash and injuries data with timestamps from 1st January 2021 to 30th April 2024</a:t>
          </a:r>
        </a:p>
      </dsp:txBody>
      <dsp:txXfrm>
        <a:off x="75768" y="2704419"/>
        <a:ext cx="3093750" cy="1417500"/>
      </dsp:txXfrm>
    </dsp:sp>
    <dsp:sp modelId="{688B8FA8-BB95-4E60-91DE-C069CCDBABFC}">
      <dsp:nvSpPr>
        <dsp:cNvPr id="0" name=""/>
        <dsp:cNvSpPr/>
      </dsp:nvSpPr>
      <dsp:spPr>
        <a:xfrm>
          <a:off x="4314206" y="229418"/>
          <a:ext cx="1887187" cy="1887187"/>
        </a:xfrm>
        <a:prstGeom prst="ellipse">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71D8E62E-E111-409C-A5CD-7E245A0C56FC}">
      <dsp:nvSpPr>
        <dsp:cNvPr id="0" name=""/>
        <dsp:cNvSpPr/>
      </dsp:nvSpPr>
      <dsp:spPr>
        <a:xfrm>
          <a:off x="4716393" y="631606"/>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04152-64BA-462E-8022-477F4ECF00FD}">
      <dsp:nvSpPr>
        <dsp:cNvPr id="0" name=""/>
        <dsp:cNvSpPr/>
      </dsp:nvSpPr>
      <dsp:spPr>
        <a:xfrm>
          <a:off x="3710925"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We </a:t>
          </a:r>
          <a:r>
            <a:rPr lang="en-US" sz="1900" kern="1200" cap="none" dirty="0" err="1">
              <a:latin typeface="Rockwell" panose="02060603020205020403" pitchFamily="18" charset="77"/>
            </a:rPr>
            <a:t>downsampled</a:t>
          </a:r>
          <a:r>
            <a:rPr lang="en-US" sz="1900" kern="1200" cap="none" dirty="0">
              <a:latin typeface="Rockwell" panose="02060603020205020403" pitchFamily="18" charset="77"/>
            </a:rPr>
            <a:t> the data and analyzed by creating the time series in 3 sampling rates: Monthly, Weekly and Daily</a:t>
          </a:r>
        </a:p>
      </dsp:txBody>
      <dsp:txXfrm>
        <a:off x="3710925" y="2704419"/>
        <a:ext cx="3093750" cy="1417500"/>
      </dsp:txXfrm>
    </dsp:sp>
    <dsp:sp modelId="{56F6179C-33CB-4225-B145-F139A9B84A5F}">
      <dsp:nvSpPr>
        <dsp:cNvPr id="0" name=""/>
        <dsp:cNvSpPr/>
      </dsp:nvSpPr>
      <dsp:spPr>
        <a:xfrm>
          <a:off x="7949362" y="229418"/>
          <a:ext cx="1887187" cy="1887187"/>
        </a:xfrm>
        <a:prstGeom prst="ellipse">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60D195B3-419F-4AD5-849E-A888DEAEDBB8}">
      <dsp:nvSpPr>
        <dsp:cNvPr id="0" name=""/>
        <dsp:cNvSpPr/>
      </dsp:nvSpPr>
      <dsp:spPr>
        <a:xfrm>
          <a:off x="8351550" y="63160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BB50A-87C7-4212-9E67-83804F4540A9}">
      <dsp:nvSpPr>
        <dsp:cNvPr id="0" name=""/>
        <dsp:cNvSpPr/>
      </dsp:nvSpPr>
      <dsp:spPr>
        <a:xfrm>
          <a:off x="7346081" y="2704419"/>
          <a:ext cx="309375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dirty="0">
              <a:latin typeface="Rockwell" panose="02060603020205020403" pitchFamily="18" charset="77"/>
            </a:rPr>
            <a:t>Daily sampling is the most beneficial way to go according to our use case of aiding law enforcement and medical professionals</a:t>
          </a:r>
        </a:p>
      </dsp:txBody>
      <dsp:txXfrm>
        <a:off x="7346081" y="2704419"/>
        <a:ext cx="3093750" cy="141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A0CC-26CA-44F7-B89E-B9F79412A0B1}">
      <dsp:nvSpPr>
        <dsp:cNvPr id="0" name=""/>
        <dsp:cNvSpPr/>
      </dsp:nvSpPr>
      <dsp:spPr>
        <a:xfrm>
          <a:off x="0" y="1901"/>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561D6-6237-4D48-B251-4F57866809B0}">
      <dsp:nvSpPr>
        <dsp:cNvPr id="0" name=""/>
        <dsp:cNvSpPr/>
      </dsp:nvSpPr>
      <dsp:spPr>
        <a:xfrm>
          <a:off x="291548" y="218756"/>
          <a:ext cx="530088" cy="5300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BE8B5-593D-4DBA-A6FC-5A18DD6EA2F9}">
      <dsp:nvSpPr>
        <dsp:cNvPr id="0" name=""/>
        <dsp:cNvSpPr/>
      </dsp:nvSpPr>
      <dsp:spPr>
        <a:xfrm>
          <a:off x="1113186" y="1901"/>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There is no specific trend. However, we can see seasonality in both crashes and injuries</a:t>
          </a:r>
        </a:p>
      </dsp:txBody>
      <dsp:txXfrm>
        <a:off x="1113186" y="1901"/>
        <a:ext cx="4311147" cy="963797"/>
      </dsp:txXfrm>
    </dsp:sp>
    <dsp:sp modelId="{C5289858-95B7-4B4E-88C4-DD9C2C9A8BE9}">
      <dsp:nvSpPr>
        <dsp:cNvPr id="0" name=""/>
        <dsp:cNvSpPr/>
      </dsp:nvSpPr>
      <dsp:spPr>
        <a:xfrm>
          <a:off x="0" y="1206648"/>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FAAD8-EBE7-4769-829D-6079551ECFDE}">
      <dsp:nvSpPr>
        <dsp:cNvPr id="0" name=""/>
        <dsp:cNvSpPr/>
      </dsp:nvSpPr>
      <dsp:spPr>
        <a:xfrm>
          <a:off x="291548" y="1423503"/>
          <a:ext cx="530088" cy="5300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1B5A7-AD45-4335-8F8E-3D150FCD7523}">
      <dsp:nvSpPr>
        <dsp:cNvPr id="0" name=""/>
        <dsp:cNvSpPr/>
      </dsp:nvSpPr>
      <dsp:spPr>
        <a:xfrm>
          <a:off x="1113186" y="1206648"/>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Time Period: January 21 to April 2024. We can see volatility and fluctuations in data</a:t>
          </a:r>
        </a:p>
      </dsp:txBody>
      <dsp:txXfrm>
        <a:off x="1113186" y="1206648"/>
        <a:ext cx="4311147" cy="963797"/>
      </dsp:txXfrm>
    </dsp:sp>
    <dsp:sp modelId="{8979C0ED-C0CD-4C5A-B4EF-4CC76E80B8AA}">
      <dsp:nvSpPr>
        <dsp:cNvPr id="0" name=""/>
        <dsp:cNvSpPr/>
      </dsp:nvSpPr>
      <dsp:spPr>
        <a:xfrm>
          <a:off x="0" y="2411395"/>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955AE-61C1-45A2-8545-4C4714F76FBD}">
      <dsp:nvSpPr>
        <dsp:cNvPr id="0" name=""/>
        <dsp:cNvSpPr/>
      </dsp:nvSpPr>
      <dsp:spPr>
        <a:xfrm>
          <a:off x="291548" y="2628250"/>
          <a:ext cx="530088" cy="5300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C6CC2-72E7-4369-97CF-F9F43D669637}">
      <dsp:nvSpPr>
        <dsp:cNvPr id="0" name=""/>
        <dsp:cNvSpPr/>
      </dsp:nvSpPr>
      <dsp:spPr>
        <a:xfrm>
          <a:off x="1113186" y="2411395"/>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Within the year, we can see there could be a possibility of multiple seasonal components</a:t>
          </a:r>
        </a:p>
      </dsp:txBody>
      <dsp:txXfrm>
        <a:off x="1113186" y="2411395"/>
        <a:ext cx="4311147" cy="963797"/>
      </dsp:txXfrm>
    </dsp:sp>
    <dsp:sp modelId="{AAD109E7-EE5A-4A51-93CA-08FAE280238F}">
      <dsp:nvSpPr>
        <dsp:cNvPr id="0" name=""/>
        <dsp:cNvSpPr/>
      </dsp:nvSpPr>
      <dsp:spPr>
        <a:xfrm>
          <a:off x="0" y="3616142"/>
          <a:ext cx="5424334" cy="9637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84E4-319C-433F-82B8-99F590069D23}">
      <dsp:nvSpPr>
        <dsp:cNvPr id="0" name=""/>
        <dsp:cNvSpPr/>
      </dsp:nvSpPr>
      <dsp:spPr>
        <a:xfrm>
          <a:off x="291548" y="3832997"/>
          <a:ext cx="530088" cy="5300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E96FC-88CF-40AB-8476-7259F001DEA0}">
      <dsp:nvSpPr>
        <dsp:cNvPr id="0" name=""/>
        <dsp:cNvSpPr/>
      </dsp:nvSpPr>
      <dsp:spPr>
        <a:xfrm>
          <a:off x="1113186" y="3616142"/>
          <a:ext cx="4311147" cy="963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02" tIns="102002" rIns="102002" bIns="102002"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Rockwell" panose="02060603020205020403" pitchFamily="18" charset="77"/>
            </a:rPr>
            <a:t>Periodograms can help us identify the potential multiple seasonal components</a:t>
          </a:r>
        </a:p>
      </dsp:txBody>
      <dsp:txXfrm>
        <a:off x="1113186" y="3616142"/>
        <a:ext cx="4311147" cy="963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D38D5-A55D-4793-B442-589AA879E57D}">
      <dsp:nvSpPr>
        <dsp:cNvPr id="0" name=""/>
        <dsp:cNvSpPr/>
      </dsp:nvSpPr>
      <dsp:spPr>
        <a:xfrm>
          <a:off x="941501" y="467581"/>
          <a:ext cx="1484924" cy="1484924"/>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6D6C9C6A-3B32-4745-9A27-A7045BEDAC2B}">
      <dsp:nvSpPr>
        <dsp:cNvPr id="0" name=""/>
        <dsp:cNvSpPr/>
      </dsp:nvSpPr>
      <dsp:spPr>
        <a:xfrm>
          <a:off x="1257960" y="784040"/>
          <a:ext cx="852005" cy="8520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2E5E3-E129-4155-AEFE-E106A3380CA7}">
      <dsp:nvSpPr>
        <dsp:cNvPr id="0" name=""/>
        <dsp:cNvSpPr/>
      </dsp:nvSpPr>
      <dsp:spPr>
        <a:xfrm>
          <a:off x="466812"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dirty="0">
              <a:latin typeface="Rockwell" panose="02060603020205020403" pitchFamily="18" charset="77"/>
            </a:rPr>
            <a:t>Granularity</a:t>
          </a:r>
        </a:p>
        <a:p>
          <a:pPr marL="0" lvl="0" indent="0" algn="ctr" defTabSz="800100">
            <a:lnSpc>
              <a:spcPct val="100000"/>
            </a:lnSpc>
            <a:spcBef>
              <a:spcPct val="0"/>
            </a:spcBef>
            <a:spcAft>
              <a:spcPct val="35000"/>
            </a:spcAft>
            <a:buNone/>
            <a:defRPr cap="all"/>
          </a:pPr>
          <a:r>
            <a:rPr lang="en-US" sz="1800" kern="1200" cap="none" dirty="0">
              <a:latin typeface="Rockwell" panose="02060603020205020403" pitchFamily="18" charset="77"/>
            </a:rPr>
            <a:t>Further down sampling the data to Hourly data will enable us uncover more complex patterns</a:t>
          </a:r>
        </a:p>
      </dsp:txBody>
      <dsp:txXfrm>
        <a:off x="466812" y="2415023"/>
        <a:ext cx="2434302" cy="1977187"/>
      </dsp:txXfrm>
    </dsp:sp>
    <dsp:sp modelId="{688B8FA8-BB95-4E60-91DE-C069CCDBABFC}">
      <dsp:nvSpPr>
        <dsp:cNvPr id="0" name=""/>
        <dsp:cNvSpPr/>
      </dsp:nvSpPr>
      <dsp:spPr>
        <a:xfrm>
          <a:off x="3801807" y="467581"/>
          <a:ext cx="1484924" cy="1484924"/>
        </a:xfrm>
        <a:prstGeom prst="ellipse">
          <a:avLst/>
        </a:prstGeom>
        <a:solidFill>
          <a:schemeClr val="bg2">
            <a:lumMod val="50000"/>
          </a:schemeClr>
        </a:solidFill>
        <a:ln>
          <a:noFill/>
        </a:ln>
        <a:effectLst/>
      </dsp:spPr>
      <dsp:style>
        <a:lnRef idx="0">
          <a:scrgbClr r="0" g="0" b="0"/>
        </a:lnRef>
        <a:fillRef idx="1">
          <a:scrgbClr r="0" g="0" b="0"/>
        </a:fillRef>
        <a:effectRef idx="0">
          <a:scrgbClr r="0" g="0" b="0"/>
        </a:effectRef>
        <a:fontRef idx="minor"/>
      </dsp:style>
    </dsp:sp>
    <dsp:sp modelId="{71D8E62E-E111-409C-A5CD-7E245A0C56FC}">
      <dsp:nvSpPr>
        <dsp:cNvPr id="0" name=""/>
        <dsp:cNvSpPr/>
      </dsp:nvSpPr>
      <dsp:spPr>
        <a:xfrm>
          <a:off x="4118266" y="784040"/>
          <a:ext cx="852005" cy="8520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04152-64BA-462E-8022-477F4ECF00FD}">
      <dsp:nvSpPr>
        <dsp:cNvPr id="0" name=""/>
        <dsp:cNvSpPr/>
      </dsp:nvSpPr>
      <dsp:spPr>
        <a:xfrm>
          <a:off x="3327118"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dirty="0">
              <a:latin typeface="Rockwell" panose="02060603020205020403" pitchFamily="18" charset="77"/>
            </a:rPr>
            <a:t>Modeling</a:t>
          </a:r>
        </a:p>
        <a:p>
          <a:pPr marL="0" lvl="0" indent="0" algn="ctr" defTabSz="800100">
            <a:lnSpc>
              <a:spcPct val="100000"/>
            </a:lnSpc>
            <a:spcBef>
              <a:spcPct val="0"/>
            </a:spcBef>
            <a:spcAft>
              <a:spcPct val="35000"/>
            </a:spcAft>
            <a:buNone/>
            <a:defRPr cap="all"/>
          </a:pPr>
          <a:r>
            <a:rPr lang="en-US" sz="1800" kern="1200" cap="none" dirty="0">
              <a:latin typeface="Rockwell" panose="02060603020205020403" pitchFamily="18" charset="77"/>
            </a:rPr>
            <a:t>Experimental analysis of data and modeling to give hourly predictions for crashes and injuries</a:t>
          </a:r>
        </a:p>
      </dsp:txBody>
      <dsp:txXfrm>
        <a:off x="3327118" y="2415023"/>
        <a:ext cx="2434302" cy="1977187"/>
      </dsp:txXfrm>
    </dsp:sp>
    <dsp:sp modelId="{56F6179C-33CB-4225-B145-F139A9B84A5F}">
      <dsp:nvSpPr>
        <dsp:cNvPr id="0" name=""/>
        <dsp:cNvSpPr/>
      </dsp:nvSpPr>
      <dsp:spPr>
        <a:xfrm>
          <a:off x="6662113" y="467581"/>
          <a:ext cx="1484924" cy="1484924"/>
        </a:xfrm>
        <a:prstGeom prst="ellipse">
          <a:avLst/>
        </a:prstGeom>
        <a:solidFill>
          <a:schemeClr val="bg1">
            <a:lumMod val="75000"/>
          </a:schemeClr>
        </a:solidFill>
        <a:ln>
          <a:noFill/>
        </a:ln>
        <a:effectLst/>
      </dsp:spPr>
      <dsp:style>
        <a:lnRef idx="0">
          <a:scrgbClr r="0" g="0" b="0"/>
        </a:lnRef>
        <a:fillRef idx="1">
          <a:scrgbClr r="0" g="0" b="0"/>
        </a:fillRef>
        <a:effectRef idx="0">
          <a:scrgbClr r="0" g="0" b="0"/>
        </a:effectRef>
        <a:fontRef idx="minor"/>
      </dsp:style>
    </dsp:sp>
    <dsp:sp modelId="{60D195B3-419F-4AD5-849E-A888DEAEDBB8}">
      <dsp:nvSpPr>
        <dsp:cNvPr id="0" name=""/>
        <dsp:cNvSpPr/>
      </dsp:nvSpPr>
      <dsp:spPr>
        <a:xfrm>
          <a:off x="6978572" y="784040"/>
          <a:ext cx="852005" cy="8520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BB50A-87C7-4212-9E67-83804F4540A9}">
      <dsp:nvSpPr>
        <dsp:cNvPr id="0" name=""/>
        <dsp:cNvSpPr/>
      </dsp:nvSpPr>
      <dsp:spPr>
        <a:xfrm>
          <a:off x="6187423"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b="1" kern="1200" cap="none" dirty="0">
              <a:latin typeface="Rockwell" panose="02060603020205020403" pitchFamily="18" charset="77"/>
            </a:rPr>
            <a:t>Improvements</a:t>
          </a:r>
        </a:p>
        <a:p>
          <a:pPr marL="0" lvl="0" indent="0" algn="ctr" defTabSz="800100">
            <a:lnSpc>
              <a:spcPct val="100000"/>
            </a:lnSpc>
            <a:spcBef>
              <a:spcPct val="0"/>
            </a:spcBef>
            <a:spcAft>
              <a:spcPct val="35000"/>
            </a:spcAft>
            <a:buNone/>
            <a:defRPr cap="all"/>
          </a:pPr>
          <a:r>
            <a:rPr lang="en-GB" sz="1800" kern="1200" cap="none" dirty="0">
              <a:latin typeface="Rockwell" panose="02060603020205020403" pitchFamily="18" charset="77"/>
            </a:rPr>
            <a:t>Use cross-validation techniques for model improvement. Incorporate more data (for </a:t>
          </a:r>
          <a:r>
            <a:rPr lang="en-GB" sz="1800" kern="1200" cap="none" dirty="0" err="1">
              <a:latin typeface="Rockwell" panose="02060603020205020403" pitchFamily="18" charset="77"/>
            </a:rPr>
            <a:t>eg.</a:t>
          </a:r>
          <a:r>
            <a:rPr lang="en-GB" sz="1800" kern="1200" cap="none" dirty="0">
              <a:latin typeface="Rockwell" panose="02060603020205020403" pitchFamily="18" charset="77"/>
            </a:rPr>
            <a:t> Weather, Traffic data)</a:t>
          </a:r>
          <a:endParaRPr lang="en-US" sz="1800" kern="1200" cap="none" dirty="0">
            <a:latin typeface="Rockwell" panose="02060603020205020403" pitchFamily="18" charset="77"/>
          </a:endParaRPr>
        </a:p>
      </dsp:txBody>
      <dsp:txXfrm>
        <a:off x="6187423" y="2415023"/>
        <a:ext cx="2434302" cy="1977187"/>
      </dsp:txXfrm>
    </dsp:sp>
    <dsp:sp modelId="{9C4C0F08-C623-5A47-AB5F-63D5ECFF1333}">
      <dsp:nvSpPr>
        <dsp:cNvPr id="0" name=""/>
        <dsp:cNvSpPr/>
      </dsp:nvSpPr>
      <dsp:spPr>
        <a:xfrm>
          <a:off x="9522418" y="467581"/>
          <a:ext cx="1484924" cy="1484924"/>
        </a:xfrm>
        <a:prstGeom prst="ellipse">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4F86BAD0-20D7-1D45-BAD5-6BB8C9A5C5B5}">
      <dsp:nvSpPr>
        <dsp:cNvPr id="0" name=""/>
        <dsp:cNvSpPr/>
      </dsp:nvSpPr>
      <dsp:spPr>
        <a:xfrm>
          <a:off x="9838878" y="784040"/>
          <a:ext cx="852005" cy="85200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E849A-AA70-ED4F-BD56-5A8775BFFFE0}">
      <dsp:nvSpPr>
        <dsp:cNvPr id="0" name=""/>
        <dsp:cNvSpPr/>
      </dsp:nvSpPr>
      <dsp:spPr>
        <a:xfrm>
          <a:off x="9047729" y="2415023"/>
          <a:ext cx="2434302" cy="1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b="1" kern="1200" cap="none" dirty="0">
              <a:latin typeface="Rockwell" panose="02060603020205020403" pitchFamily="18" charset="77"/>
            </a:rPr>
            <a:t>Recommendations</a:t>
          </a:r>
        </a:p>
        <a:p>
          <a:pPr marL="0" lvl="0" indent="0" algn="ctr" defTabSz="800100">
            <a:lnSpc>
              <a:spcPct val="100000"/>
            </a:lnSpc>
            <a:spcBef>
              <a:spcPct val="0"/>
            </a:spcBef>
            <a:spcAft>
              <a:spcPct val="35000"/>
            </a:spcAft>
            <a:buNone/>
            <a:defRPr cap="all"/>
          </a:pPr>
          <a:r>
            <a:rPr lang="en-GB" sz="1800" kern="1200" cap="none" dirty="0">
              <a:latin typeface="Rockwell" panose="02060603020205020403" pitchFamily="18" charset="77"/>
            </a:rPr>
            <a:t>Customised for law enforcement agencies and healthcare facilities by the hourly forecasts</a:t>
          </a:r>
        </a:p>
      </dsp:txBody>
      <dsp:txXfrm>
        <a:off x="9047729" y="2415023"/>
        <a:ext cx="2434302" cy="19771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59B27-442D-774B-952C-D23B9F8FC5B7}" type="datetimeFigureOut">
              <a:rPr lang="en-US" smtClean="0"/>
              <a:t>7/6/24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8E6A5-C17D-FA49-83D1-804555CEFEEB}" type="slidenum">
              <a:rPr lang="en-US" smtClean="0"/>
              <a:t>‹#›</a:t>
            </a:fld>
            <a:endParaRPr lang="en-US"/>
          </a:p>
        </p:txBody>
      </p:sp>
    </p:spTree>
    <p:extLst>
      <p:ext uri="{BB962C8B-B14F-4D97-AF65-F5344CB8AC3E}">
        <p14:creationId xmlns:p14="http://schemas.microsoft.com/office/powerpoint/2010/main" val="202055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7</a:t>
            </a:fld>
            <a:endParaRPr lang="en-US"/>
          </a:p>
        </p:txBody>
      </p:sp>
    </p:spTree>
    <p:extLst>
      <p:ext uri="{BB962C8B-B14F-4D97-AF65-F5344CB8AC3E}">
        <p14:creationId xmlns:p14="http://schemas.microsoft.com/office/powerpoint/2010/main" val="233267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12</a:t>
            </a:fld>
            <a:endParaRPr lang="en-US"/>
          </a:p>
        </p:txBody>
      </p:sp>
    </p:spTree>
    <p:extLst>
      <p:ext uri="{BB962C8B-B14F-4D97-AF65-F5344CB8AC3E}">
        <p14:creationId xmlns:p14="http://schemas.microsoft.com/office/powerpoint/2010/main" val="61485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20</a:t>
            </a:fld>
            <a:endParaRPr lang="en-US"/>
          </a:p>
        </p:txBody>
      </p:sp>
    </p:spTree>
    <p:extLst>
      <p:ext uri="{BB962C8B-B14F-4D97-AF65-F5344CB8AC3E}">
        <p14:creationId xmlns:p14="http://schemas.microsoft.com/office/powerpoint/2010/main" val="3274118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23</a:t>
            </a:fld>
            <a:endParaRPr lang="en-US"/>
          </a:p>
        </p:txBody>
      </p:sp>
    </p:spTree>
    <p:extLst>
      <p:ext uri="{BB962C8B-B14F-4D97-AF65-F5344CB8AC3E}">
        <p14:creationId xmlns:p14="http://schemas.microsoft.com/office/powerpoint/2010/main" val="63350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24</a:t>
            </a:fld>
            <a:endParaRPr lang="en-US"/>
          </a:p>
        </p:txBody>
      </p:sp>
    </p:spTree>
    <p:extLst>
      <p:ext uri="{BB962C8B-B14F-4D97-AF65-F5344CB8AC3E}">
        <p14:creationId xmlns:p14="http://schemas.microsoft.com/office/powerpoint/2010/main" val="168486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8E6A5-C17D-FA49-83D1-804555CEFEEB}" type="slidenum">
              <a:rPr lang="en-US" smtClean="0"/>
              <a:t>27</a:t>
            </a:fld>
            <a:endParaRPr lang="en-US"/>
          </a:p>
        </p:txBody>
      </p:sp>
    </p:spTree>
    <p:extLst>
      <p:ext uri="{BB962C8B-B14F-4D97-AF65-F5344CB8AC3E}">
        <p14:creationId xmlns:p14="http://schemas.microsoft.com/office/powerpoint/2010/main" val="742709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10DD-E2DE-F710-1D49-844C1C7588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22C14A-61A2-BAB3-A3D0-6D54C8A23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A11140-B4A1-5349-C74A-8FA42C6AF3B1}"/>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B92C4293-023C-15BF-790C-0E5DF2D39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B7F96-47BB-5B3A-070F-9E6BD7B52BB1}"/>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77039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5540-D7CF-7D55-6F0D-8E36181098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3DAB81-123D-A310-57E8-DDF7DDD782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057A4B-65F3-2DF1-1F75-69DAD7564232}"/>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70F5E94E-8422-5D0F-F731-643A92032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28686-78AC-0DE6-AFE4-6BF732069D7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68722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F8A2FB-F3D4-9F19-1872-2FC0D197D0F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AF49EE-7110-1BE7-3729-9F4E6BDE21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409925-7B83-9D92-6E45-5A56ACDB636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944E9E25-04B5-2AC4-E6BA-A3611D3EA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52CD7-EF2E-2655-0CF3-E6A466D0709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441269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B440-E627-CD21-0C54-423907B59D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D49265-EEF6-089A-E2FD-A3633187A3B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B399E3-787D-724F-4659-8517EFB2ABC2}"/>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349CFB63-5E3D-4892-3E23-DC214342A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137EA-A2A5-4C2A-F88C-FC732B20CE67}"/>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2595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6A7-DC13-618D-11D0-03C56703A4E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2BFE35-A282-1A57-0081-C8111969B0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C862A2A-56E3-A840-7CC6-DC0D3BF39EE7}"/>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20DC4432-EEAB-D57E-61E5-FAB43ABDE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258E8-393A-E780-799F-244EA4A09354}"/>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73888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8CCA-907D-DA0F-F84C-B2B123FA39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46890B-147E-F82D-452C-FB110F5DD8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DBFD83-DAAE-D28D-19ED-E544992CE6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2DCD0F-F4B8-9192-743B-F6899A90269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FA365571-F717-26DE-4F26-E27ED0633F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6EAE6-820E-FCB4-B5F5-23BAFDAB7A6E}"/>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611710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2941-F3C3-B682-B84E-3DBE971FC82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A62CA1-06C0-F9D0-5CF2-CAF8E35EB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7E363A-FFC6-8003-D180-9F013C77CBC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0B5E119-4500-770F-84ED-6F7550328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98A2D56-70C3-8FF4-F529-AF7A883BF3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B01F5F-3A2E-5463-6C6F-DD049F6A5EEF}"/>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8" name="Footer Placeholder 7">
            <a:extLst>
              <a:ext uri="{FF2B5EF4-FFF2-40B4-BE49-F238E27FC236}">
                <a16:creationId xmlns:a16="http://schemas.microsoft.com/office/drawing/2014/main" id="{B9D9D1C2-9D35-6167-D8A3-5414C78A32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B972D3-01AD-26CB-D9E4-5B9D1B41444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353684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3961-57AB-5935-5783-84692C6FEA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E406FA8-941D-E50A-ED3A-CE562A27C668}"/>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4" name="Footer Placeholder 3">
            <a:extLst>
              <a:ext uri="{FF2B5EF4-FFF2-40B4-BE49-F238E27FC236}">
                <a16:creationId xmlns:a16="http://schemas.microsoft.com/office/drawing/2014/main" id="{229E7184-CAB2-907F-DE7D-8CEE396D1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0C996-1F03-99C1-4364-85E69EBBDA27}"/>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312173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9DFA5-6D9C-CD93-1151-AC5AADDCAEFC}"/>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3" name="Footer Placeholder 2">
            <a:extLst>
              <a:ext uri="{FF2B5EF4-FFF2-40B4-BE49-F238E27FC236}">
                <a16:creationId xmlns:a16="http://schemas.microsoft.com/office/drawing/2014/main" id="{20CF86E6-AC34-680B-C266-EE1F4ECF19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439EA3-08C0-A233-FA60-13F788A2D8AA}"/>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126666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7CE0-A341-093A-EA8A-D82D7F246F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C250329-21D6-A774-C724-29D863B41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715996D-1A7B-54FC-95A6-836A2ABD8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8212CE-56E0-015E-F728-09DAFCEAB939}"/>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7A8111C9-A78D-4F9B-37D1-F3D3D52D7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BF6D0-20C7-A73E-E211-C6675D22B523}"/>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419000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316-17D0-3F6F-088B-FF8C451C9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54307D4-8A83-408F-004F-E66A93A3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BA0F9-3779-9537-2B1A-28A428FB4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C99C5A-AA3A-D08F-9481-10FF3D720934}"/>
              </a:ext>
            </a:extLst>
          </p:cNvPr>
          <p:cNvSpPr>
            <a:spLocks noGrp="1"/>
          </p:cNvSpPr>
          <p:nvPr>
            <p:ph type="dt" sz="half" idx="10"/>
          </p:nvPr>
        </p:nvSpPr>
        <p:spPr/>
        <p:txBody>
          <a:bodyPr/>
          <a:lstStyle/>
          <a:p>
            <a:fld id="{1349B507-62A7-484B-B7CA-62AC57DE1CE2}" type="datetimeFigureOut">
              <a:rPr lang="en-US" smtClean="0"/>
              <a:t>7/6/24</a:t>
            </a:fld>
            <a:endParaRPr lang="en-US"/>
          </a:p>
        </p:txBody>
      </p:sp>
      <p:sp>
        <p:nvSpPr>
          <p:cNvPr id="6" name="Footer Placeholder 5">
            <a:extLst>
              <a:ext uri="{FF2B5EF4-FFF2-40B4-BE49-F238E27FC236}">
                <a16:creationId xmlns:a16="http://schemas.microsoft.com/office/drawing/2014/main" id="{4A631901-6595-232E-46AA-3C7ACF655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89079-730E-4B30-C1AC-75CCA8DB4C56}"/>
              </a:ext>
            </a:extLst>
          </p:cNvPr>
          <p:cNvSpPr>
            <a:spLocks noGrp="1"/>
          </p:cNvSpPr>
          <p:nvPr>
            <p:ph type="sldNum" sz="quarter" idx="12"/>
          </p:nvPr>
        </p:nvSpPr>
        <p:spPr/>
        <p:txBody>
          <a:bodyPr/>
          <a:lstStyle/>
          <a:p>
            <a:fld id="{CA055668-97B1-A14E-9E55-22E4367B6046}" type="slidenum">
              <a:rPr lang="en-US" smtClean="0"/>
              <a:t>‹#›</a:t>
            </a:fld>
            <a:endParaRPr lang="en-US"/>
          </a:p>
        </p:txBody>
      </p:sp>
    </p:spTree>
    <p:extLst>
      <p:ext uri="{BB962C8B-B14F-4D97-AF65-F5344CB8AC3E}">
        <p14:creationId xmlns:p14="http://schemas.microsoft.com/office/powerpoint/2010/main" val="100072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F3A82-F469-D585-78BB-02310622E7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0BAD97-70AE-0BDE-6044-810379FA8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00E0D5-6617-FBD5-BFE5-BB12C3630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49B507-62A7-484B-B7CA-62AC57DE1CE2}" type="datetimeFigureOut">
              <a:rPr lang="en-US" smtClean="0"/>
              <a:t>7/6/24</a:t>
            </a:fld>
            <a:endParaRPr lang="en-US"/>
          </a:p>
        </p:txBody>
      </p:sp>
      <p:sp>
        <p:nvSpPr>
          <p:cNvPr id="5" name="Footer Placeholder 4">
            <a:extLst>
              <a:ext uri="{FF2B5EF4-FFF2-40B4-BE49-F238E27FC236}">
                <a16:creationId xmlns:a16="http://schemas.microsoft.com/office/drawing/2014/main" id="{2807EF88-B77D-825D-CAFC-0D82D3FC6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990F8F-9A1A-CD01-F578-E420B33487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55668-97B1-A14E-9E55-22E4367B6046}" type="slidenum">
              <a:rPr lang="en-US" smtClean="0"/>
              <a:t>‹#›</a:t>
            </a:fld>
            <a:endParaRPr lang="en-US"/>
          </a:p>
        </p:txBody>
      </p:sp>
    </p:spTree>
    <p:extLst>
      <p:ext uri="{BB962C8B-B14F-4D97-AF65-F5344CB8AC3E}">
        <p14:creationId xmlns:p14="http://schemas.microsoft.com/office/powerpoint/2010/main" val="49176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A0E5-4902-22C3-08CA-62A13927366B}"/>
              </a:ext>
            </a:extLst>
          </p:cNvPr>
          <p:cNvSpPr>
            <a:spLocks noGrp="1"/>
          </p:cNvSpPr>
          <p:nvPr>
            <p:ph type="title"/>
          </p:nvPr>
        </p:nvSpPr>
        <p:spPr>
          <a:xfrm>
            <a:off x="1156851" y="637762"/>
            <a:ext cx="9888496" cy="900131"/>
          </a:xfrm>
        </p:spPr>
        <p:txBody>
          <a:bodyPr anchor="t">
            <a:normAutofit/>
          </a:bodyPr>
          <a:lstStyle/>
          <a:p>
            <a:r>
              <a:rPr lang="en-US" dirty="0">
                <a:solidFill>
                  <a:schemeClr val="bg1"/>
                </a:solidFill>
                <a:latin typeface="Rockwell" panose="02060603020205020403" pitchFamily="18" charset="77"/>
              </a:rPr>
              <a:t>Agenda</a:t>
            </a: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7EEE2-9308-A570-BA45-0914985974D2}"/>
              </a:ext>
            </a:extLst>
          </p:cNvPr>
          <p:cNvSpPr>
            <a:spLocks noGrp="1"/>
          </p:cNvSpPr>
          <p:nvPr>
            <p:ph idx="1"/>
          </p:nvPr>
        </p:nvSpPr>
        <p:spPr>
          <a:xfrm>
            <a:off x="1155548" y="2217343"/>
            <a:ext cx="9880893" cy="3959619"/>
          </a:xfrm>
        </p:spPr>
        <p:txBody>
          <a:bodyPr>
            <a:normAutofit lnSpcReduction="10000"/>
          </a:bodyPr>
          <a:lstStyle/>
          <a:p>
            <a:r>
              <a:rPr lang="en-US" sz="2400" dirty="0">
                <a:latin typeface="Rockwell" panose="02060603020205020403" pitchFamily="18" charset="77"/>
              </a:rPr>
              <a:t>Problem Statement</a:t>
            </a:r>
          </a:p>
          <a:p>
            <a:r>
              <a:rPr lang="en-US" sz="2400" dirty="0">
                <a:latin typeface="Rockwell" panose="02060603020205020403" pitchFamily="18" charset="77"/>
              </a:rPr>
              <a:t>Business Objective</a:t>
            </a:r>
          </a:p>
          <a:p>
            <a:r>
              <a:rPr lang="en-US" sz="2400" dirty="0">
                <a:latin typeface="Rockwell" panose="02060603020205020403" pitchFamily="18" charset="77"/>
              </a:rPr>
              <a:t>Data Overview</a:t>
            </a:r>
          </a:p>
          <a:p>
            <a:r>
              <a:rPr lang="en-US" sz="2400" dirty="0">
                <a:latin typeface="Rockwell" panose="02060603020205020403" pitchFamily="18" charset="77"/>
              </a:rPr>
              <a:t>Exploratory Data Analysis</a:t>
            </a:r>
          </a:p>
          <a:p>
            <a:r>
              <a:rPr lang="en-US" sz="2400" dirty="0">
                <a:latin typeface="Rockwell" panose="02060603020205020403" pitchFamily="18" charset="77"/>
              </a:rPr>
              <a:t>Experimental Analysis</a:t>
            </a:r>
          </a:p>
          <a:p>
            <a:r>
              <a:rPr lang="en-US" sz="2400" dirty="0">
                <a:latin typeface="Rockwell" panose="02060603020205020403" pitchFamily="18" charset="77"/>
              </a:rPr>
              <a:t>Modeling Crashes and Injuries</a:t>
            </a:r>
          </a:p>
          <a:p>
            <a:r>
              <a:rPr lang="en-US" sz="2400" dirty="0">
                <a:latin typeface="Rockwell" panose="02060603020205020403" pitchFamily="18" charset="77"/>
              </a:rPr>
              <a:t>Model Selection</a:t>
            </a:r>
          </a:p>
          <a:p>
            <a:r>
              <a:rPr lang="en-US" sz="2400" dirty="0">
                <a:latin typeface="Rockwell" panose="02060603020205020403" pitchFamily="18" charset="77"/>
              </a:rPr>
              <a:t>Results </a:t>
            </a:r>
          </a:p>
          <a:p>
            <a:r>
              <a:rPr lang="en-US" sz="2400" dirty="0">
                <a:latin typeface="Rockwell" panose="02060603020205020403" pitchFamily="18" charset="77"/>
              </a:rPr>
              <a:t>Future Scope</a:t>
            </a:r>
          </a:p>
        </p:txBody>
      </p:sp>
    </p:spTree>
    <p:extLst>
      <p:ext uri="{BB962C8B-B14F-4D97-AF65-F5344CB8AC3E}">
        <p14:creationId xmlns:p14="http://schemas.microsoft.com/office/powerpoint/2010/main" val="2978673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549165" y="5683225"/>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CRASHES: Identified multiple seasonality, including   5-day, weekly, biannual and yearly patterns</a:t>
            </a:r>
            <a:endParaRPr lang="en-US" sz="1600"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389682" y="5662580"/>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INJURIES: Identified weekly and yearly seasonal patterns.</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To understand the underlying patterns in our data, we performed a multi-seasonal time series decomposition using th</a:t>
            </a:r>
            <a:r>
              <a:rPr lang="en-US" dirty="0">
                <a:latin typeface="Rockwell" panose="02060603020205020403" pitchFamily="18" charset="77"/>
              </a:rPr>
              <a:t>e </a:t>
            </a:r>
            <a:r>
              <a:rPr lang="en-US" dirty="0" err="1">
                <a:latin typeface="Rockwell" panose="02060603020205020403" pitchFamily="18" charset="77"/>
              </a:rPr>
              <a:t>mstl</a:t>
            </a:r>
            <a:r>
              <a:rPr lang="en-US" dirty="0">
                <a:latin typeface="Rockwell" panose="02060603020205020403" pitchFamily="18" charset="77"/>
              </a:rPr>
              <a:t>() function for both injuries and crashes into seasonal, trend and remainder components.</a:t>
            </a:r>
            <a:endParaRPr lang="en-US" sz="1800" dirty="0">
              <a:latin typeface="Rockwell" panose="02060603020205020403" pitchFamily="18" charset="77"/>
            </a:endParaRPr>
          </a:p>
        </p:txBody>
      </p:sp>
      <p:pic>
        <p:nvPicPr>
          <p:cNvPr id="6" name="Picture 5" descr="A graph of sound waves&#10;&#10;Description automatically generated">
            <a:extLst>
              <a:ext uri="{FF2B5EF4-FFF2-40B4-BE49-F238E27FC236}">
                <a16:creationId xmlns:a16="http://schemas.microsoft.com/office/drawing/2014/main" id="{A48F3B0D-B919-56C6-CA2D-D3628B3030D7}"/>
              </a:ext>
            </a:extLst>
          </p:cNvPr>
          <p:cNvPicPr>
            <a:picLocks noChangeAspect="1"/>
          </p:cNvPicPr>
          <p:nvPr/>
        </p:nvPicPr>
        <p:blipFill>
          <a:blip r:embed="rId2"/>
          <a:stretch>
            <a:fillRect/>
          </a:stretch>
        </p:blipFill>
        <p:spPr>
          <a:xfrm>
            <a:off x="6244639" y="2073682"/>
            <a:ext cx="5758201" cy="3290400"/>
          </a:xfrm>
          <a:prstGeom prst="rect">
            <a:avLst/>
          </a:prstGeom>
        </p:spPr>
      </p:pic>
      <p:pic>
        <p:nvPicPr>
          <p:cNvPr id="8" name="Picture 7" descr="A graph of sound waves&#10;&#10;Description automatically generated">
            <a:extLst>
              <a:ext uri="{FF2B5EF4-FFF2-40B4-BE49-F238E27FC236}">
                <a16:creationId xmlns:a16="http://schemas.microsoft.com/office/drawing/2014/main" id="{E410376C-D382-A8BD-5916-12B9884C974E}"/>
              </a:ext>
            </a:extLst>
          </p:cNvPr>
          <p:cNvPicPr>
            <a:picLocks noChangeAspect="1"/>
          </p:cNvPicPr>
          <p:nvPr/>
        </p:nvPicPr>
        <p:blipFill>
          <a:blip r:embed="rId3"/>
          <a:stretch>
            <a:fillRect/>
          </a:stretch>
        </p:blipFill>
        <p:spPr>
          <a:xfrm>
            <a:off x="189159" y="2072654"/>
            <a:ext cx="5760000" cy="3291428"/>
          </a:xfrm>
          <a:prstGeom prst="rect">
            <a:avLst/>
          </a:prstGeom>
        </p:spPr>
      </p:pic>
    </p:spTree>
    <p:extLst>
      <p:ext uri="{BB962C8B-B14F-4D97-AF65-F5344CB8AC3E}">
        <p14:creationId xmlns:p14="http://schemas.microsoft.com/office/powerpoint/2010/main" val="118721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4187F0-D314-F925-31CA-EDCB5DFD53EE}"/>
              </a:ext>
            </a:extLst>
          </p:cNvPr>
          <p:cNvPicPr>
            <a:picLocks noChangeAspect="1"/>
          </p:cNvPicPr>
          <p:nvPr/>
        </p:nvPicPr>
        <p:blipFill>
          <a:blip r:embed="rId2"/>
          <a:stretch>
            <a:fillRect/>
          </a:stretch>
        </p:blipFill>
        <p:spPr>
          <a:xfrm>
            <a:off x="6188334" y="1851117"/>
            <a:ext cx="5815561" cy="3159171"/>
          </a:xfrm>
          <a:prstGeom prst="rect">
            <a:avLst/>
          </a:prstGeom>
        </p:spPr>
      </p:pic>
      <p:pic>
        <p:nvPicPr>
          <p:cNvPr id="3" name="Picture 2" descr="A graph showing a sound wave&#10;&#10;Description automatically generated">
            <a:extLst>
              <a:ext uri="{FF2B5EF4-FFF2-40B4-BE49-F238E27FC236}">
                <a16:creationId xmlns:a16="http://schemas.microsoft.com/office/drawing/2014/main" id="{64932397-7EDE-3C86-1FBC-5A13DEBE4B80}"/>
              </a:ext>
            </a:extLst>
          </p:cNvPr>
          <p:cNvPicPr>
            <a:picLocks noChangeAspect="1"/>
          </p:cNvPicPr>
          <p:nvPr/>
        </p:nvPicPr>
        <p:blipFill>
          <a:blip r:embed="rId3"/>
          <a:stretch>
            <a:fillRect/>
          </a:stretch>
        </p:blipFill>
        <p:spPr>
          <a:xfrm>
            <a:off x="23005" y="1856926"/>
            <a:ext cx="5955261" cy="3147553"/>
          </a:xfrm>
          <a:prstGeom prst="rect">
            <a:avLst/>
          </a:prstGeom>
        </p:spPr>
      </p:pic>
      <p:sp>
        <p:nvSpPr>
          <p:cNvPr id="6" name="TextBox 5">
            <a:extLst>
              <a:ext uri="{FF2B5EF4-FFF2-40B4-BE49-F238E27FC236}">
                <a16:creationId xmlns:a16="http://schemas.microsoft.com/office/drawing/2014/main" id="{54BCF281-25E7-409E-F6BE-98535CDCD6E4}"/>
              </a:ext>
            </a:extLst>
          </p:cNvPr>
          <p:cNvSpPr txBox="1"/>
          <p:nvPr/>
        </p:nvSpPr>
        <p:spPr>
          <a:xfrm>
            <a:off x="6223000" y="5683179"/>
            <a:ext cx="5753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ea typeface="+mn-lt"/>
                <a:cs typeface="+mn-lt"/>
              </a:rPr>
              <a:t>The model shows moderate errors and despite a low ACF, it fails the </a:t>
            </a:r>
            <a:r>
              <a:rPr lang="en-US" sz="1600" dirty="0" err="1">
                <a:latin typeface="Rockwell" panose="02060603020205020403" pitchFamily="18" charset="77"/>
                <a:ea typeface="+mn-lt"/>
                <a:cs typeface="+mn-lt"/>
              </a:rPr>
              <a:t>Ljung</a:t>
            </a:r>
            <a:r>
              <a:rPr lang="en-US" sz="1600" dirty="0">
                <a:latin typeface="Rockwell" panose="02060603020205020403" pitchFamily="18" charset="77"/>
                <a:ea typeface="+mn-lt"/>
                <a:cs typeface="+mn-lt"/>
              </a:rPr>
              <a:t>-Box test (p-value &lt; 2.2e-16), suggesting unreliable predictions. A high positive RMSE of 55.22 shows a scope of improvement with model refinement.</a:t>
            </a:r>
            <a:endParaRPr lang="en-US" sz="1600" dirty="0">
              <a:latin typeface="Rockwell" panose="02060603020205020403" pitchFamily="18" charset="77"/>
            </a:endParaRPr>
          </a:p>
        </p:txBody>
      </p:sp>
      <p:sp>
        <p:nvSpPr>
          <p:cNvPr id="7" name="TextBox 6">
            <a:extLst>
              <a:ext uri="{FF2B5EF4-FFF2-40B4-BE49-F238E27FC236}">
                <a16:creationId xmlns:a16="http://schemas.microsoft.com/office/drawing/2014/main" id="{40618805-4D6A-A573-1D63-B608C08E8735}"/>
              </a:ext>
            </a:extLst>
          </p:cNvPr>
          <p:cNvSpPr txBox="1"/>
          <p:nvPr/>
        </p:nvSpPr>
        <p:spPr>
          <a:xfrm>
            <a:off x="276225" y="5683179"/>
            <a:ext cx="56705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The forecasts are very jittery and do not seem to capture the variation in the data. They do capture some of the seasonality in the data though, letting it act as a valid benchmark.</a:t>
            </a:r>
          </a:p>
        </p:txBody>
      </p:sp>
      <p:sp>
        <p:nvSpPr>
          <p:cNvPr id="12" name="Title 1">
            <a:extLst>
              <a:ext uri="{FF2B5EF4-FFF2-40B4-BE49-F238E27FC236}">
                <a16:creationId xmlns:a16="http://schemas.microsoft.com/office/drawing/2014/main" id="{BBD48817-C8BB-8EA1-D544-388A61E248A9}"/>
              </a:ext>
            </a:extLst>
          </p:cNvPr>
          <p:cNvSpPr>
            <a:spLocks noGrp="1"/>
          </p:cNvSpPr>
          <p:nvPr>
            <p:ph type="title"/>
          </p:nvPr>
        </p:nvSpPr>
        <p:spPr>
          <a:xfrm>
            <a:off x="2085663" y="-158336"/>
            <a:ext cx="7890533" cy="1325563"/>
          </a:xfrm>
        </p:spPr>
        <p:txBody>
          <a:bodyPr>
            <a:normAutofit/>
          </a:bodyPr>
          <a:lstStyle/>
          <a:p>
            <a:pPr algn="ctr">
              <a:lnSpc>
                <a:spcPct val="90000"/>
              </a:lnSpc>
              <a:spcBef>
                <a:spcPct val="0"/>
              </a:spcBef>
              <a:spcAft>
                <a:spcPts val="600"/>
              </a:spcAft>
            </a:pPr>
            <a:r>
              <a:rPr lang="en-US" sz="4400" dirty="0">
                <a:latin typeface="Rockwell"/>
                <a:ea typeface="+mj-ea"/>
                <a:cs typeface="+mj-cs"/>
              </a:rPr>
              <a:t>Modeling - Seasonal Naive</a:t>
            </a:r>
          </a:p>
        </p:txBody>
      </p:sp>
      <p:cxnSp>
        <p:nvCxnSpPr>
          <p:cNvPr id="13" name="Straight Connector 12">
            <a:extLst>
              <a:ext uri="{FF2B5EF4-FFF2-40B4-BE49-F238E27FC236}">
                <a16:creationId xmlns:a16="http://schemas.microsoft.com/office/drawing/2014/main" id="{9F560792-612C-EB2C-2F57-9F24549AEBE6}"/>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Content Placeholder 2">
            <a:extLst>
              <a:ext uri="{FF2B5EF4-FFF2-40B4-BE49-F238E27FC236}">
                <a16:creationId xmlns:a16="http://schemas.microsoft.com/office/drawing/2014/main" id="{FB712875-BE16-2D22-3CD5-91978B8F708B}"/>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sz="1900" dirty="0">
                <a:latin typeface="Rockwell"/>
                <a:cs typeface="Calibri"/>
              </a:rPr>
              <a:t>A seasonal naive model has been developed as a benchmark model to evaluate the trends for a 365-day forecast.</a:t>
            </a:r>
          </a:p>
        </p:txBody>
      </p:sp>
    </p:spTree>
    <p:extLst>
      <p:ext uri="{BB962C8B-B14F-4D97-AF65-F5344CB8AC3E}">
        <p14:creationId xmlns:p14="http://schemas.microsoft.com/office/powerpoint/2010/main" val="195617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sound wave&#10;&#10;Description automatically generated">
            <a:extLst>
              <a:ext uri="{FF2B5EF4-FFF2-40B4-BE49-F238E27FC236}">
                <a16:creationId xmlns:a16="http://schemas.microsoft.com/office/drawing/2014/main" id="{AF158EDA-F22F-B4C2-1CDE-A4B7CC9875E8}"/>
              </a:ext>
            </a:extLst>
          </p:cNvPr>
          <p:cNvPicPr>
            <a:picLocks noChangeAspect="1"/>
          </p:cNvPicPr>
          <p:nvPr/>
        </p:nvPicPr>
        <p:blipFill rotWithShape="1">
          <a:blip r:embed="rId3"/>
          <a:srcRect t="1047"/>
          <a:stretch/>
        </p:blipFill>
        <p:spPr>
          <a:xfrm>
            <a:off x="323218" y="1899920"/>
            <a:ext cx="5400000" cy="3828013"/>
          </a:xfrm>
          <a:prstGeom prst="rect">
            <a:avLst/>
          </a:prstGeom>
        </p:spPr>
      </p:pic>
      <p:sp>
        <p:nvSpPr>
          <p:cNvPr id="5" name="TextBox 4">
            <a:extLst>
              <a:ext uri="{FF2B5EF4-FFF2-40B4-BE49-F238E27FC236}">
                <a16:creationId xmlns:a16="http://schemas.microsoft.com/office/drawing/2014/main" id="{16C56DCE-7463-02E3-F634-7DC0CD7E92C5}"/>
              </a:ext>
            </a:extLst>
          </p:cNvPr>
          <p:cNvSpPr txBox="1"/>
          <p:nvPr/>
        </p:nvSpPr>
        <p:spPr>
          <a:xfrm>
            <a:off x="235413" y="5738180"/>
            <a:ext cx="557560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latin typeface="Rockwell"/>
                <a:cs typeface="Calibri"/>
              </a:rPr>
              <a:t>The forecast looks like it is able to capture the seasonality in the data. </a:t>
            </a:r>
            <a:endParaRPr lang="en-US" sz="1500" dirty="0">
              <a:latin typeface="Rockwell"/>
            </a:endParaRPr>
          </a:p>
        </p:txBody>
      </p:sp>
      <p:pic>
        <p:nvPicPr>
          <p:cNvPr id="6" name="Picture 5">
            <a:extLst>
              <a:ext uri="{FF2B5EF4-FFF2-40B4-BE49-F238E27FC236}">
                <a16:creationId xmlns:a16="http://schemas.microsoft.com/office/drawing/2014/main" id="{27794228-B01D-8AA7-9C64-8D0C7A4D8B93}"/>
              </a:ext>
            </a:extLst>
          </p:cNvPr>
          <p:cNvPicPr>
            <a:picLocks noChangeAspect="1"/>
          </p:cNvPicPr>
          <p:nvPr/>
        </p:nvPicPr>
        <p:blipFill>
          <a:blip r:embed="rId4"/>
          <a:stretch>
            <a:fillRect/>
          </a:stretch>
        </p:blipFill>
        <p:spPr>
          <a:xfrm>
            <a:off x="6093061" y="1818300"/>
            <a:ext cx="5400000" cy="3919880"/>
          </a:xfrm>
          <a:prstGeom prst="rect">
            <a:avLst/>
          </a:prstGeom>
        </p:spPr>
      </p:pic>
      <p:sp>
        <p:nvSpPr>
          <p:cNvPr id="7" name="TextBox 6">
            <a:extLst>
              <a:ext uri="{FF2B5EF4-FFF2-40B4-BE49-F238E27FC236}">
                <a16:creationId xmlns:a16="http://schemas.microsoft.com/office/drawing/2014/main" id="{FE897B90-D364-1D29-A6C9-405140025F42}"/>
              </a:ext>
            </a:extLst>
          </p:cNvPr>
          <p:cNvSpPr txBox="1"/>
          <p:nvPr/>
        </p:nvSpPr>
        <p:spPr>
          <a:xfrm>
            <a:off x="6201317" y="5693317"/>
            <a:ext cx="60898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a:cs typeface="Calibri"/>
              </a:rPr>
              <a:t>The residuals are normally distributed, but the model fails the </a:t>
            </a:r>
            <a:r>
              <a:rPr lang="en-US" sz="1600" dirty="0" err="1">
                <a:latin typeface="Rockwell"/>
                <a:cs typeface="Calibri"/>
              </a:rPr>
              <a:t>Ljung</a:t>
            </a:r>
            <a:r>
              <a:rPr lang="en-US" sz="1600" dirty="0">
                <a:latin typeface="Rockwell"/>
                <a:cs typeface="Calibri"/>
              </a:rPr>
              <a:t> box test with a p-value of 0.001. The ACF plot also suggests that there are some significant lags and some seasonality which is not captured by the model fit.</a:t>
            </a:r>
          </a:p>
        </p:txBody>
      </p:sp>
      <p:sp>
        <p:nvSpPr>
          <p:cNvPr id="11" name="Title 1">
            <a:extLst>
              <a:ext uri="{FF2B5EF4-FFF2-40B4-BE49-F238E27FC236}">
                <a16:creationId xmlns:a16="http://schemas.microsoft.com/office/drawing/2014/main" id="{1569454C-E94F-FE7E-9279-2CD7FC478A90}"/>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 TBATS </a:t>
            </a:r>
          </a:p>
        </p:txBody>
      </p:sp>
      <p:cxnSp>
        <p:nvCxnSpPr>
          <p:cNvPr id="12" name="Straight Connector 11">
            <a:extLst>
              <a:ext uri="{FF2B5EF4-FFF2-40B4-BE49-F238E27FC236}">
                <a16:creationId xmlns:a16="http://schemas.microsoft.com/office/drawing/2014/main" id="{74E6A67D-8741-CFDD-078B-987363ED00C9}"/>
              </a:ext>
            </a:extLst>
          </p:cNvPr>
          <p:cNvCxnSpPr>
            <a:cxnSpLocks/>
          </p:cNvCxnSpPr>
          <p:nvPr/>
        </p:nvCxnSpPr>
        <p:spPr>
          <a:xfrm>
            <a:off x="6096000" y="1790037"/>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C33D72C2-A3C6-02BA-847C-5BD09B90549C}"/>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sz="1900" dirty="0">
                <a:latin typeface="Rockwell"/>
                <a:cs typeface="Calibri"/>
              </a:rPr>
              <a:t>We fit a TBATS model considering all the seasonal patterns discussed and forecast for a 1-year period. The fitted model is  TBATS (0, {1,0}, - , {&lt;5,2&gt;,&lt;7,3&gt;,&lt;91,8&gt;,&lt;183,5&gt;,&lt;365,3&gt;})</a:t>
            </a:r>
            <a:endParaRPr lang="en-US" sz="1900" dirty="0">
              <a:latin typeface="Rockwell"/>
            </a:endParaRPr>
          </a:p>
        </p:txBody>
      </p:sp>
    </p:spTree>
    <p:extLst>
      <p:ext uri="{BB962C8B-B14F-4D97-AF65-F5344CB8AC3E}">
        <p14:creationId xmlns:p14="http://schemas.microsoft.com/office/powerpoint/2010/main" val="365497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Facebook's Prophet library to fit a model with 5,7,183 and 365 periodicity seasonality's to predict the number of crashes.</a:t>
            </a: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05084"/>
            <a:ext cx="5685454" cy="1143682"/>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Given that the model does seem reasonable, The residuals still do not pass the </a:t>
            </a:r>
            <a:r>
              <a:rPr lang="en-US" sz="1600" dirty="0" err="1">
                <a:latin typeface="Rockwell"/>
              </a:rPr>
              <a:t>Ljung</a:t>
            </a:r>
            <a:r>
              <a:rPr lang="en-US" sz="1600" dirty="0">
                <a:latin typeface="Rockwell"/>
              </a:rPr>
              <a:t>-Box test with a p-value of 2e-3. This model has not explained all the variance in the data even if the RMSE and MAPE value is one of the lowest.</a:t>
            </a:r>
            <a:endParaRPr lang="en-US" sz="1600" kern="1200" dirty="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263704" y="5705084"/>
            <a:ext cx="5685454" cy="1065023"/>
          </a:xfrm>
          <a:prstGeom prst="rect">
            <a:avLst/>
          </a:prstGeom>
        </p:spPr>
        <p:txBody>
          <a:bodyPr lIns="91440" tIns="45720" rIns="91440" bIns="45720" anchor="t">
            <a:normAutofit fontScale="92500"/>
          </a:bodyPr>
          <a:lstStyle/>
          <a:p>
            <a:pPr defTabSz="731520">
              <a:lnSpc>
                <a:spcPct val="90000"/>
              </a:lnSpc>
              <a:spcAft>
                <a:spcPts val="600"/>
              </a:spcAft>
            </a:pPr>
            <a:r>
              <a:rPr lang="en-US" sz="1600" dirty="0">
                <a:latin typeface="Rockwell"/>
              </a:rPr>
              <a:t>Forecasts from the model look reasonable in their predictions of the future, following trends that we can see in the training set. There are some outliers in the data, which contribute to our High RMSE value as seen in the scatter.</a:t>
            </a:r>
            <a:endParaRPr lang="en-US" sz="1600" kern="1200" dirty="0">
              <a:solidFill>
                <a:schemeClr val="tx1"/>
              </a:solidFill>
              <a:latin typeface="Rockwell"/>
            </a:endParaRPr>
          </a:p>
        </p:txBody>
      </p:sp>
      <p:pic>
        <p:nvPicPr>
          <p:cNvPr id="2" name="Picture 1" descr="A graph with blue and black dots&#10;&#10;Description automatically generated">
            <a:extLst>
              <a:ext uri="{FF2B5EF4-FFF2-40B4-BE49-F238E27FC236}">
                <a16:creationId xmlns:a16="http://schemas.microsoft.com/office/drawing/2014/main" id="{CEA8E0A8-3B56-4CD4-FEAE-DAC97FD50973}"/>
              </a:ext>
            </a:extLst>
          </p:cNvPr>
          <p:cNvPicPr>
            <a:picLocks noChangeAspect="1"/>
          </p:cNvPicPr>
          <p:nvPr/>
        </p:nvPicPr>
        <p:blipFill>
          <a:blip r:embed="rId2"/>
          <a:stretch>
            <a:fillRect/>
          </a:stretch>
        </p:blipFill>
        <p:spPr>
          <a:xfrm>
            <a:off x="82192" y="2071017"/>
            <a:ext cx="5842001" cy="3622892"/>
          </a:xfrm>
          <a:prstGeom prst="rect">
            <a:avLst/>
          </a:prstGeom>
        </p:spPr>
      </p:pic>
      <p:pic>
        <p:nvPicPr>
          <p:cNvPr id="3" name="Picture 2">
            <a:extLst>
              <a:ext uri="{FF2B5EF4-FFF2-40B4-BE49-F238E27FC236}">
                <a16:creationId xmlns:a16="http://schemas.microsoft.com/office/drawing/2014/main" id="{B2E4C2D4-30F6-DC1E-6897-D14597D90A94}"/>
              </a:ext>
            </a:extLst>
          </p:cNvPr>
          <p:cNvPicPr>
            <a:picLocks noChangeAspect="1"/>
          </p:cNvPicPr>
          <p:nvPr/>
        </p:nvPicPr>
        <p:blipFill>
          <a:blip r:embed="rId3"/>
          <a:stretch>
            <a:fillRect/>
          </a:stretch>
        </p:blipFill>
        <p:spPr>
          <a:xfrm>
            <a:off x="6242842" y="2060333"/>
            <a:ext cx="5842000" cy="3622892"/>
          </a:xfrm>
          <a:prstGeom prst="rect">
            <a:avLst/>
          </a:prstGeom>
        </p:spPr>
      </p:pic>
      <p:sp>
        <p:nvSpPr>
          <p:cNvPr id="7" name="Title 1">
            <a:extLst>
              <a:ext uri="{FF2B5EF4-FFF2-40B4-BE49-F238E27FC236}">
                <a16:creationId xmlns:a16="http://schemas.microsoft.com/office/drawing/2014/main" id="{ACE5C224-865C-3A0A-B574-DD45D8BC0F28}"/>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 Prophet</a:t>
            </a:r>
            <a:endParaRPr lang="en-US" dirty="0">
              <a:latin typeface="Rockwell" panose="02060603020205020403" pitchFamily="18" charset="77"/>
            </a:endParaRPr>
          </a:p>
        </p:txBody>
      </p:sp>
    </p:spTree>
    <p:extLst>
      <p:ext uri="{BB962C8B-B14F-4D97-AF65-F5344CB8AC3E}">
        <p14:creationId xmlns:p14="http://schemas.microsoft.com/office/powerpoint/2010/main" val="256378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ARIMAX Model: We use Fourier terms and fit a model using the </a:t>
            </a:r>
            <a:r>
              <a:rPr lang="en-US" sz="1900" dirty="0" err="1">
                <a:latin typeface="Rockwell"/>
              </a:rPr>
              <a:t>auto.arima</a:t>
            </a:r>
            <a:r>
              <a:rPr lang="en-US" sz="1900" dirty="0">
                <a:latin typeface="Rockwell"/>
              </a:rPr>
              <a:t>() function. It fits a Regression with ARIMA(1,0,1) errors </a:t>
            </a:r>
            <a:endParaRPr lang="en-US" sz="1900" dirty="0">
              <a:latin typeface="Rockwell" panose="02060603020205020403" pitchFamily="18" charset="77"/>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14047"/>
            <a:ext cx="5685454" cy="1143953"/>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The model residuals pass the </a:t>
            </a:r>
            <a:r>
              <a:rPr lang="en-US" sz="1600" dirty="0" err="1">
                <a:latin typeface="Rockwell" panose="02060603020205020403" pitchFamily="18" charset="77"/>
              </a:rPr>
              <a:t>Ljung</a:t>
            </a:r>
            <a:r>
              <a:rPr lang="en-US" sz="1600" dirty="0">
                <a:latin typeface="Rockwell" panose="02060603020205020403" pitchFamily="18" charset="77"/>
              </a:rPr>
              <a:t>-Box test with a p-value of 0.21 and are fairly normally distributed. The ACF plot also does not show any significant pattern of correlation between the lags. This model is our best model.</a:t>
            </a:r>
            <a:endParaRPr lang="en-US" sz="1600" kern="1200" dirty="0">
              <a:solidFill>
                <a:schemeClr val="tx1"/>
              </a:solidFill>
              <a:latin typeface="Rockwell" panose="02060603020205020403" pitchFamily="18" charset="77"/>
              <a:ea typeface="+mn-ea"/>
              <a:cs typeface="+mn-cs"/>
            </a:endParaRPr>
          </a:p>
        </p:txBody>
      </p:sp>
      <p:pic>
        <p:nvPicPr>
          <p:cNvPr id="4" name="Picture 3">
            <a:extLst>
              <a:ext uri="{FF2B5EF4-FFF2-40B4-BE49-F238E27FC236}">
                <a16:creationId xmlns:a16="http://schemas.microsoft.com/office/drawing/2014/main" id="{540E37C7-8E6B-FBAD-449A-14A95C0F69C8}"/>
              </a:ext>
            </a:extLst>
          </p:cNvPr>
          <p:cNvPicPr>
            <a:picLocks noChangeAspect="1"/>
          </p:cNvPicPr>
          <p:nvPr/>
        </p:nvPicPr>
        <p:blipFill>
          <a:blip r:embed="rId2"/>
          <a:stretch>
            <a:fillRect/>
          </a:stretch>
        </p:blipFill>
        <p:spPr>
          <a:xfrm>
            <a:off x="189159" y="2087980"/>
            <a:ext cx="5760000" cy="3557889"/>
          </a:xfrm>
          <a:prstGeom prst="rect">
            <a:avLst/>
          </a:prstGeom>
        </p:spPr>
      </p:pic>
      <p:pic>
        <p:nvPicPr>
          <p:cNvPr id="5" name="Picture 4">
            <a:extLst>
              <a:ext uri="{FF2B5EF4-FFF2-40B4-BE49-F238E27FC236}">
                <a16:creationId xmlns:a16="http://schemas.microsoft.com/office/drawing/2014/main" id="{96C2359C-0FD6-6C49-797A-A560FA064D50}"/>
              </a:ext>
            </a:extLst>
          </p:cNvPr>
          <p:cNvPicPr>
            <a:picLocks noChangeAspect="1"/>
          </p:cNvPicPr>
          <p:nvPr/>
        </p:nvPicPr>
        <p:blipFill>
          <a:blip r:embed="rId3"/>
          <a:stretch>
            <a:fillRect/>
          </a:stretch>
        </p:blipFill>
        <p:spPr>
          <a:xfrm>
            <a:off x="6206450" y="2075055"/>
            <a:ext cx="5758237" cy="3556800"/>
          </a:xfrm>
          <a:prstGeom prst="rect">
            <a:avLst/>
          </a:prstGeom>
        </p:spPr>
      </p:pic>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483968" y="5714047"/>
            <a:ext cx="5685454" cy="1065023"/>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Forecasts from the model look reasonable, and the model is able to capture the underlying patterns and seasonality in the crashes data. </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2B7BF7AA-02F0-9B69-B5C1-9615CDE1C5D3}"/>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 ARIMAX</a:t>
            </a:r>
          </a:p>
        </p:txBody>
      </p:sp>
    </p:spTree>
    <p:extLst>
      <p:ext uri="{BB962C8B-B14F-4D97-AF65-F5344CB8AC3E}">
        <p14:creationId xmlns:p14="http://schemas.microsoft.com/office/powerpoint/2010/main" val="29567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581796"/>
            <a:ext cx="5685454" cy="1143682"/>
          </a:xfrm>
          <a:prstGeom prst="rect">
            <a:avLst/>
          </a:prstGeom>
        </p:spPr>
        <p:txBody>
          <a:bodyPr lIns="91440" tIns="45720" rIns="91440" bIns="45720" anchor="t">
            <a:normAutofit/>
          </a:bodyPr>
          <a:lstStyle/>
          <a:p>
            <a:pPr defTabSz="731520">
              <a:lnSpc>
                <a:spcPct val="90000"/>
              </a:lnSpc>
              <a:spcAft>
                <a:spcPts val="600"/>
              </a:spcAft>
            </a:pPr>
            <a:endParaRPr lang="en-US" sz="1600" kern="120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37126" y="5683225"/>
            <a:ext cx="5685454" cy="1323439"/>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The VAR model performs quite well on the predictions with a tight confidence interval and mirroring the observed seasonality.</a:t>
            </a:r>
            <a:endParaRPr lang="en-US" sz="1600" kern="1200" dirty="0">
              <a:solidFill>
                <a:schemeClr val="tx1"/>
              </a:solidFill>
              <a:latin typeface="Rockwell"/>
            </a:endParaRPr>
          </a:p>
        </p:txBody>
      </p:sp>
      <p:pic>
        <p:nvPicPr>
          <p:cNvPr id="3" name="Picture 2">
            <a:extLst>
              <a:ext uri="{FF2B5EF4-FFF2-40B4-BE49-F238E27FC236}">
                <a16:creationId xmlns:a16="http://schemas.microsoft.com/office/drawing/2014/main" id="{9EFC9F7E-412A-7B3D-36DD-DE73D4366207}"/>
              </a:ext>
            </a:extLst>
          </p:cNvPr>
          <p:cNvPicPr>
            <a:picLocks noChangeAspect="1"/>
          </p:cNvPicPr>
          <p:nvPr/>
        </p:nvPicPr>
        <p:blipFill rotWithShape="1">
          <a:blip r:embed="rId2"/>
          <a:srcRect l="6235" t="5537" r="4325" b="12446"/>
          <a:stretch/>
        </p:blipFill>
        <p:spPr>
          <a:xfrm>
            <a:off x="88799" y="1836282"/>
            <a:ext cx="5958954" cy="3639844"/>
          </a:xfrm>
          <a:prstGeom prst="rect">
            <a:avLst/>
          </a:prstGeom>
        </p:spPr>
      </p:pic>
      <p:pic>
        <p:nvPicPr>
          <p:cNvPr id="7" name="Picture 6">
            <a:extLst>
              <a:ext uri="{FF2B5EF4-FFF2-40B4-BE49-F238E27FC236}">
                <a16:creationId xmlns:a16="http://schemas.microsoft.com/office/drawing/2014/main" id="{D0728436-BEDA-9B8F-73A4-43E6A881D008}"/>
              </a:ext>
            </a:extLst>
          </p:cNvPr>
          <p:cNvPicPr>
            <a:picLocks noChangeAspect="1"/>
          </p:cNvPicPr>
          <p:nvPr/>
        </p:nvPicPr>
        <p:blipFill>
          <a:blip r:embed="rId3"/>
          <a:stretch>
            <a:fillRect/>
          </a:stretch>
        </p:blipFill>
        <p:spPr>
          <a:xfrm>
            <a:off x="6254941" y="1836282"/>
            <a:ext cx="5588959" cy="3677479"/>
          </a:xfrm>
          <a:prstGeom prst="rect">
            <a:avLst/>
          </a:prstGeom>
        </p:spPr>
      </p:pic>
      <p:sp>
        <p:nvSpPr>
          <p:cNvPr id="10" name="TextBox 9">
            <a:extLst>
              <a:ext uri="{FF2B5EF4-FFF2-40B4-BE49-F238E27FC236}">
                <a16:creationId xmlns:a16="http://schemas.microsoft.com/office/drawing/2014/main" id="{1FB81357-540D-3297-BF7B-1F4894F800DF}"/>
              </a:ext>
            </a:extLst>
          </p:cNvPr>
          <p:cNvSpPr txBox="1"/>
          <p:nvPr/>
        </p:nvSpPr>
        <p:spPr>
          <a:xfrm>
            <a:off x="6195390" y="5688702"/>
            <a:ext cx="59178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The Residuals of this model look quite normally distributed, low autocorrelation is confirmed by the </a:t>
            </a:r>
            <a:r>
              <a:rPr lang="en-US" sz="1600" dirty="0" err="1">
                <a:latin typeface="Rockwell" panose="02060603020205020403" pitchFamily="18" charset="77"/>
                <a:cs typeface="Calibri"/>
              </a:rPr>
              <a:t>Ljung</a:t>
            </a:r>
            <a:r>
              <a:rPr lang="en-US" sz="1600" dirty="0">
                <a:latin typeface="Rockwell" panose="02060603020205020403" pitchFamily="18" charset="77"/>
                <a:cs typeface="Calibri"/>
              </a:rPr>
              <a:t> Box test with p-value of 0.14. This model performs quite well with an RMSE of 12.7 and MAPE of 17.96 but still falls behind other models</a:t>
            </a:r>
            <a:endParaRPr lang="en-US" sz="1600" dirty="0">
              <a:latin typeface="Rockwell" panose="02060603020205020403" pitchFamily="18" charset="77"/>
            </a:endParaRPr>
          </a:p>
        </p:txBody>
      </p:sp>
      <p:sp>
        <p:nvSpPr>
          <p:cNvPr id="9" name="Title 1">
            <a:extLst>
              <a:ext uri="{FF2B5EF4-FFF2-40B4-BE49-F238E27FC236}">
                <a16:creationId xmlns:a16="http://schemas.microsoft.com/office/drawing/2014/main" id="{B478E97B-2FC3-B27A-46F1-7864D4D004EB}"/>
              </a:ext>
            </a:extLst>
          </p:cNvPr>
          <p:cNvSpPr txBox="1">
            <a:spLocks/>
          </p:cNvSpPr>
          <p:nvPr/>
        </p:nvSpPr>
        <p:spPr>
          <a:xfrm>
            <a:off x="2667918" y="-158336"/>
            <a:ext cx="70380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Injuries - VAR</a:t>
            </a:r>
            <a:endParaRPr lang="en-US" dirty="0">
              <a:latin typeface="Rockwell" panose="02060603020205020403" pitchFamily="18" charset="77"/>
            </a:endParaRPr>
          </a:p>
        </p:txBody>
      </p:sp>
      <p:sp>
        <p:nvSpPr>
          <p:cNvPr id="16" name="Content Placeholder 2">
            <a:extLst>
              <a:ext uri="{FF2B5EF4-FFF2-40B4-BE49-F238E27FC236}">
                <a16:creationId xmlns:a16="http://schemas.microsoft.com/office/drawing/2014/main" id="{C1D73B96-E6F4-5287-FE65-FFE1444DD3F0}"/>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a </a:t>
            </a:r>
            <a:r>
              <a:rPr lang="en-US" sz="1900" dirty="0" err="1">
                <a:latin typeface="Rockwell"/>
              </a:rPr>
              <a:t>VectorAutoRegressive</a:t>
            </a:r>
            <a:r>
              <a:rPr lang="en-US" sz="1900" dirty="0">
                <a:latin typeface="Rockwell"/>
              </a:rPr>
              <a:t> model to predict the Number of Injuries using the number of crashes and added seasonality's using Fourier terms.</a:t>
            </a:r>
          </a:p>
        </p:txBody>
      </p:sp>
    </p:spTree>
    <p:extLst>
      <p:ext uri="{BB962C8B-B14F-4D97-AF65-F5344CB8AC3E}">
        <p14:creationId xmlns:p14="http://schemas.microsoft.com/office/powerpoint/2010/main" val="210125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15358"/>
            <a:ext cx="5685454" cy="1143682"/>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The model does not pass the </a:t>
            </a:r>
            <a:r>
              <a:rPr lang="en-US" sz="1600" dirty="0" err="1">
                <a:latin typeface="Rockwell"/>
              </a:rPr>
              <a:t>Ljung</a:t>
            </a:r>
            <a:r>
              <a:rPr lang="en-US" sz="1600" dirty="0">
                <a:latin typeface="Rockwell"/>
              </a:rPr>
              <a:t> Box test with a p-value of 0.04 even after having a low RMSE and MAPE values of 10.74 and 14.93 respectively. Echoing our previous assumptions. Prophet is Overfitting to the Series.</a:t>
            </a:r>
            <a:endParaRPr lang="en-US" sz="1600" kern="1200" dirty="0">
              <a:solidFill>
                <a:schemeClr val="tx1"/>
              </a:solidFill>
              <a:latin typeface="Rockwell" panose="02060603020205020403" pitchFamily="18" charset="77"/>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41122" y="5715358"/>
            <a:ext cx="5685454" cy="1065023"/>
          </a:xfrm>
          <a:prstGeom prst="rect">
            <a:avLst/>
          </a:prstGeom>
        </p:spPr>
        <p:txBody>
          <a:bodyPr lIns="91440" tIns="45720" rIns="91440" bIns="45720" anchor="t">
            <a:normAutofit/>
          </a:bodyPr>
          <a:lstStyle/>
          <a:p>
            <a:pPr defTabSz="731520">
              <a:lnSpc>
                <a:spcPct val="90000"/>
              </a:lnSpc>
              <a:spcAft>
                <a:spcPts val="600"/>
              </a:spcAft>
            </a:pPr>
            <a:r>
              <a:rPr lang="en-US" sz="1600" dirty="0">
                <a:latin typeface="Rockwell"/>
              </a:rPr>
              <a:t>Forecasts, from the model are really variant as we can see from the fast changes in seasonality. They do not seem to be a good representation of reality.</a:t>
            </a:r>
            <a:endParaRPr lang="en-US" sz="1600" kern="1200" dirty="0">
              <a:solidFill>
                <a:schemeClr val="tx1"/>
              </a:solidFill>
              <a:latin typeface="Rockwell"/>
            </a:endParaRPr>
          </a:p>
        </p:txBody>
      </p:sp>
      <p:pic>
        <p:nvPicPr>
          <p:cNvPr id="4" name="Picture 3" descr="A graph with blue and black dots&#10;&#10;Description automatically generated">
            <a:extLst>
              <a:ext uri="{FF2B5EF4-FFF2-40B4-BE49-F238E27FC236}">
                <a16:creationId xmlns:a16="http://schemas.microsoft.com/office/drawing/2014/main" id="{22203F67-DEAB-4FA5-B338-08D56F5FF7B3}"/>
              </a:ext>
            </a:extLst>
          </p:cNvPr>
          <p:cNvPicPr>
            <a:picLocks noChangeAspect="1"/>
          </p:cNvPicPr>
          <p:nvPr/>
        </p:nvPicPr>
        <p:blipFill>
          <a:blip r:embed="rId2"/>
          <a:stretch>
            <a:fillRect/>
          </a:stretch>
        </p:blipFill>
        <p:spPr>
          <a:xfrm>
            <a:off x="5043" y="1981942"/>
            <a:ext cx="5953392" cy="3710609"/>
          </a:xfrm>
          <a:prstGeom prst="rect">
            <a:avLst/>
          </a:prstGeom>
        </p:spPr>
      </p:pic>
      <p:pic>
        <p:nvPicPr>
          <p:cNvPr id="5" name="Picture 4">
            <a:extLst>
              <a:ext uri="{FF2B5EF4-FFF2-40B4-BE49-F238E27FC236}">
                <a16:creationId xmlns:a16="http://schemas.microsoft.com/office/drawing/2014/main" id="{0BC2EE13-C518-1757-7ACC-084C719B0A16}"/>
              </a:ext>
            </a:extLst>
          </p:cNvPr>
          <p:cNvPicPr>
            <a:picLocks noChangeAspect="1"/>
          </p:cNvPicPr>
          <p:nvPr/>
        </p:nvPicPr>
        <p:blipFill>
          <a:blip r:embed="rId3"/>
          <a:stretch>
            <a:fillRect/>
          </a:stretch>
        </p:blipFill>
        <p:spPr>
          <a:xfrm>
            <a:off x="6165425" y="1961394"/>
            <a:ext cx="5936534" cy="3698301"/>
          </a:xfrm>
          <a:prstGeom prst="rect">
            <a:avLst/>
          </a:prstGeom>
        </p:spPr>
      </p:pic>
      <p:sp>
        <p:nvSpPr>
          <p:cNvPr id="2" name="Title 1">
            <a:extLst>
              <a:ext uri="{FF2B5EF4-FFF2-40B4-BE49-F238E27FC236}">
                <a16:creationId xmlns:a16="http://schemas.microsoft.com/office/drawing/2014/main" id="{1F6D000E-7C9D-1B9D-E73F-89E7F7A52689}"/>
              </a:ext>
            </a:extLst>
          </p:cNvPr>
          <p:cNvSpPr txBox="1">
            <a:spLocks/>
          </p:cNvSpPr>
          <p:nvPr/>
        </p:nvSpPr>
        <p:spPr>
          <a:xfrm>
            <a:off x="2208944" y="-158336"/>
            <a:ext cx="78186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Modeling Injuries - Prophet</a:t>
            </a:r>
            <a:endParaRPr lang="en-US" dirty="0">
              <a:latin typeface="Rockwell" panose="02060603020205020403" pitchFamily="18" charset="77"/>
            </a:endParaRPr>
          </a:p>
        </p:txBody>
      </p:sp>
      <p:sp>
        <p:nvSpPr>
          <p:cNvPr id="9" name="Content Placeholder 2">
            <a:extLst>
              <a:ext uri="{FF2B5EF4-FFF2-40B4-BE49-F238E27FC236}">
                <a16:creationId xmlns:a16="http://schemas.microsoft.com/office/drawing/2014/main" id="{1D461BED-52D7-C339-7337-1C8D23920A67}"/>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Used Facebook's Prophet library to fit a model with 7 and 365 periodicity seasonality's. We additionally added the Number of crashes as an external regressor to help predict the number of injuries</a:t>
            </a:r>
          </a:p>
        </p:txBody>
      </p:sp>
    </p:spTree>
    <p:extLst>
      <p:ext uri="{BB962C8B-B14F-4D97-AF65-F5344CB8AC3E}">
        <p14:creationId xmlns:p14="http://schemas.microsoft.com/office/powerpoint/2010/main" val="110366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D7D5B68-D97F-2E6E-737C-52F923256501}"/>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Content Placeholder 2">
            <a:extLst>
              <a:ext uri="{FF2B5EF4-FFF2-40B4-BE49-F238E27FC236}">
                <a16:creationId xmlns:a16="http://schemas.microsoft.com/office/drawing/2014/main" id="{D75824C7-9686-EF75-B0AB-B91801E20E72}"/>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ARIMAX Model: We use Fourier terms for injuries and combine with crashes to fit a model using the </a:t>
            </a:r>
            <a:r>
              <a:rPr lang="en-US" sz="1900" dirty="0" err="1">
                <a:latin typeface="Rockwell"/>
              </a:rPr>
              <a:t>auto.arima</a:t>
            </a:r>
            <a:r>
              <a:rPr lang="en-US" sz="1900" dirty="0">
                <a:latin typeface="Rockwell"/>
              </a:rPr>
              <a:t>() function. It fits a Regression with ARIMA(1,1,5) errors</a:t>
            </a:r>
            <a:endParaRPr lang="en-US" sz="1900" dirty="0">
              <a:latin typeface="Rockwell" panose="02060603020205020403" pitchFamily="18" charset="77"/>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242842" y="5706397"/>
            <a:ext cx="5685454" cy="1419769"/>
          </a:xfrm>
          <a:prstGeom prst="rect">
            <a:avLst/>
          </a:prstGeom>
        </p:spPr>
        <p:txBody>
          <a:bodyPr lIns="91440" tIns="45720" rIns="91440" bIns="45720" anchor="t">
            <a:normAutofit/>
          </a:bodyPr>
          <a:lstStyle/>
          <a:p>
            <a:pPr algn="just" defTabSz="731520">
              <a:lnSpc>
                <a:spcPct val="90000"/>
              </a:lnSpc>
              <a:spcAft>
                <a:spcPts val="600"/>
              </a:spcAft>
            </a:pPr>
            <a:r>
              <a:rPr lang="en-US" sz="1600" dirty="0">
                <a:latin typeface="Rockwell"/>
              </a:rPr>
              <a:t>The model residuals pass the </a:t>
            </a:r>
            <a:r>
              <a:rPr lang="en-US" sz="1600" dirty="0" err="1">
                <a:latin typeface="Rockwell"/>
              </a:rPr>
              <a:t>Ljung</a:t>
            </a:r>
            <a:r>
              <a:rPr lang="en-US" sz="1600" dirty="0">
                <a:latin typeface="Rockwell"/>
              </a:rPr>
              <a:t>-Box test with a p-value of 0.194 and are normally distributed. The ACF plot does not show any significant lags. This model is also our best model with and RMSE of 10.88 and a MAPE of 15.22</a:t>
            </a:r>
            <a:endParaRPr lang="en-US" sz="1600" kern="1200" dirty="0">
              <a:solidFill>
                <a:schemeClr val="tx1"/>
              </a:solidFill>
              <a:latin typeface="Rockwell" panose="02060603020205020403" pitchFamily="18" charset="77"/>
              <a:ea typeface="+mn-ea"/>
              <a:cs typeface="+mn-cs"/>
            </a:endParaRPr>
          </a:p>
        </p:txBody>
      </p:sp>
      <p:sp>
        <p:nvSpPr>
          <p:cNvPr id="13" name="Content Placeholder 2">
            <a:extLst>
              <a:ext uri="{FF2B5EF4-FFF2-40B4-BE49-F238E27FC236}">
                <a16:creationId xmlns:a16="http://schemas.microsoft.com/office/drawing/2014/main" id="{6291A835-BD58-A346-AB6C-C9AAB36CEAED}"/>
              </a:ext>
            </a:extLst>
          </p:cNvPr>
          <p:cNvSpPr>
            <a:spLocks/>
          </p:cNvSpPr>
          <p:nvPr/>
        </p:nvSpPr>
        <p:spPr>
          <a:xfrm>
            <a:off x="337126" y="5723494"/>
            <a:ext cx="5685454" cy="1402672"/>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We used the predicted values for crashes from ARIMAX model (for crashes) to feed as one of the regressors for this multivariate model. The model is able to predict injuries based on crashes and handle multiple seasonality in data.</a:t>
            </a:r>
            <a:endParaRPr lang="en-US" sz="1600" kern="1200" dirty="0">
              <a:solidFill>
                <a:schemeClr val="tx1"/>
              </a:solidFill>
              <a:latin typeface="Rockwell" panose="02060603020205020403" pitchFamily="18" charset="77"/>
              <a:ea typeface="+mn-ea"/>
              <a:cs typeface="+mn-cs"/>
            </a:endParaRPr>
          </a:p>
        </p:txBody>
      </p:sp>
      <p:pic>
        <p:nvPicPr>
          <p:cNvPr id="2" name="Picture 1">
            <a:extLst>
              <a:ext uri="{FF2B5EF4-FFF2-40B4-BE49-F238E27FC236}">
                <a16:creationId xmlns:a16="http://schemas.microsoft.com/office/drawing/2014/main" id="{F6D4533A-F24A-E826-9BEE-ACF162C4BD1D}"/>
              </a:ext>
            </a:extLst>
          </p:cNvPr>
          <p:cNvPicPr>
            <a:picLocks noChangeAspect="1"/>
          </p:cNvPicPr>
          <p:nvPr/>
        </p:nvPicPr>
        <p:blipFill>
          <a:blip r:embed="rId2"/>
          <a:stretch>
            <a:fillRect/>
          </a:stretch>
        </p:blipFill>
        <p:spPr>
          <a:xfrm>
            <a:off x="15978" y="1941817"/>
            <a:ext cx="5994825" cy="3702938"/>
          </a:xfrm>
          <a:prstGeom prst="rect">
            <a:avLst/>
          </a:prstGeom>
        </p:spPr>
      </p:pic>
      <p:pic>
        <p:nvPicPr>
          <p:cNvPr id="3" name="Picture 2">
            <a:extLst>
              <a:ext uri="{FF2B5EF4-FFF2-40B4-BE49-F238E27FC236}">
                <a16:creationId xmlns:a16="http://schemas.microsoft.com/office/drawing/2014/main" id="{829B2EEA-221B-A1AD-E177-623A96FF24DF}"/>
              </a:ext>
            </a:extLst>
          </p:cNvPr>
          <p:cNvPicPr>
            <a:picLocks noChangeAspect="1"/>
          </p:cNvPicPr>
          <p:nvPr/>
        </p:nvPicPr>
        <p:blipFill>
          <a:blip r:embed="rId3"/>
          <a:stretch>
            <a:fillRect/>
          </a:stretch>
        </p:blipFill>
        <p:spPr>
          <a:xfrm>
            <a:off x="6121029" y="1962364"/>
            <a:ext cx="5994825" cy="3702938"/>
          </a:xfrm>
          <a:prstGeom prst="rect">
            <a:avLst/>
          </a:prstGeom>
        </p:spPr>
      </p:pic>
      <p:sp>
        <p:nvSpPr>
          <p:cNvPr id="7" name="Title 1">
            <a:extLst>
              <a:ext uri="{FF2B5EF4-FFF2-40B4-BE49-F238E27FC236}">
                <a16:creationId xmlns:a16="http://schemas.microsoft.com/office/drawing/2014/main" id="{61E0484C-2E2B-38DF-3949-5E4F65FF1E5C}"/>
              </a:ext>
            </a:extLst>
          </p:cNvPr>
          <p:cNvSpPr txBox="1">
            <a:spLocks/>
          </p:cNvSpPr>
          <p:nvPr/>
        </p:nvSpPr>
        <p:spPr>
          <a:xfrm>
            <a:off x="1551398" y="-15833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Injuries - ARIMAX</a:t>
            </a:r>
          </a:p>
        </p:txBody>
      </p:sp>
    </p:spTree>
    <p:extLst>
      <p:ext uri="{BB962C8B-B14F-4D97-AF65-F5344CB8AC3E}">
        <p14:creationId xmlns:p14="http://schemas.microsoft.com/office/powerpoint/2010/main" val="1273025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CE17952-0F44-3B48-1F64-69E95B276673}"/>
              </a:ext>
            </a:extLst>
          </p:cNvPr>
          <p:cNvSpPr txBox="1">
            <a:spLocks/>
          </p:cNvSpPr>
          <p:nvPr/>
        </p:nvSpPr>
        <p:spPr>
          <a:xfrm>
            <a:off x="1537911" y="18557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 Model Evaluation and Selection</a:t>
            </a:r>
            <a:endParaRPr lang="en-US" dirty="0">
              <a:latin typeface="Rockwell" panose="02060603020205020403" pitchFamily="18" charset="77"/>
            </a:endParaRPr>
          </a:p>
        </p:txBody>
      </p:sp>
      <p:graphicFrame>
        <p:nvGraphicFramePr>
          <p:cNvPr id="17" name="Table 17">
            <a:extLst>
              <a:ext uri="{FF2B5EF4-FFF2-40B4-BE49-F238E27FC236}">
                <a16:creationId xmlns:a16="http://schemas.microsoft.com/office/drawing/2014/main" id="{A91A0850-27CF-24BB-FC53-AE54ACE87756}"/>
              </a:ext>
            </a:extLst>
          </p:cNvPr>
          <p:cNvGraphicFramePr>
            <a:graphicFrameLocks noGrp="1"/>
          </p:cNvGraphicFramePr>
          <p:nvPr>
            <p:extLst>
              <p:ext uri="{D42A27DB-BD31-4B8C-83A1-F6EECF244321}">
                <p14:modId xmlns:p14="http://schemas.microsoft.com/office/powerpoint/2010/main" val="3241626757"/>
              </p:ext>
            </p:extLst>
          </p:nvPr>
        </p:nvGraphicFramePr>
        <p:xfrm>
          <a:off x="966000" y="1777796"/>
          <a:ext cx="10260000" cy="2225040"/>
        </p:xfrm>
        <a:graphic>
          <a:graphicData uri="http://schemas.openxmlformats.org/drawingml/2006/table">
            <a:tbl>
              <a:tblPr firstRow="1" bandRow="1">
                <a:tableStyleId>{073A0DAA-6AF3-43AB-8588-CEC1D06C72B9}</a:tableStyleId>
              </a:tblPr>
              <a:tblGrid>
                <a:gridCol w="1440000">
                  <a:extLst>
                    <a:ext uri="{9D8B030D-6E8A-4147-A177-3AD203B41FA5}">
                      <a16:colId xmlns:a16="http://schemas.microsoft.com/office/drawing/2014/main" val="2337319407"/>
                    </a:ext>
                  </a:extLst>
                </a:gridCol>
                <a:gridCol w="1440000">
                  <a:extLst>
                    <a:ext uri="{9D8B030D-6E8A-4147-A177-3AD203B41FA5}">
                      <a16:colId xmlns:a16="http://schemas.microsoft.com/office/drawing/2014/main" val="3030565035"/>
                    </a:ext>
                  </a:extLst>
                </a:gridCol>
                <a:gridCol w="1440000">
                  <a:extLst>
                    <a:ext uri="{9D8B030D-6E8A-4147-A177-3AD203B41FA5}">
                      <a16:colId xmlns:a16="http://schemas.microsoft.com/office/drawing/2014/main" val="1219814257"/>
                    </a:ext>
                  </a:extLst>
                </a:gridCol>
                <a:gridCol w="1440000">
                  <a:extLst>
                    <a:ext uri="{9D8B030D-6E8A-4147-A177-3AD203B41FA5}">
                      <a16:colId xmlns:a16="http://schemas.microsoft.com/office/drawing/2014/main" val="4138787095"/>
                    </a:ext>
                  </a:extLst>
                </a:gridCol>
                <a:gridCol w="3060000">
                  <a:extLst>
                    <a:ext uri="{9D8B030D-6E8A-4147-A177-3AD203B41FA5}">
                      <a16:colId xmlns:a16="http://schemas.microsoft.com/office/drawing/2014/main" val="2365142594"/>
                    </a:ext>
                  </a:extLst>
                </a:gridCol>
                <a:gridCol w="1440000">
                  <a:extLst>
                    <a:ext uri="{9D8B030D-6E8A-4147-A177-3AD203B41FA5}">
                      <a16:colId xmlns:a16="http://schemas.microsoft.com/office/drawing/2014/main" val="2882763111"/>
                    </a:ext>
                  </a:extLst>
                </a:gridCol>
              </a:tblGrid>
              <a:tr h="370840">
                <a:tc>
                  <a:txBody>
                    <a:bodyPr/>
                    <a:lstStyle/>
                    <a:p>
                      <a:pPr algn="ctr"/>
                      <a:r>
                        <a:rPr lang="en-US" dirty="0">
                          <a:latin typeface="Rockwell" panose="02060603020205020403" pitchFamily="18" charset="77"/>
                        </a:rPr>
                        <a:t>Model</a:t>
                      </a:r>
                    </a:p>
                  </a:txBody>
                  <a:tcPr/>
                </a:tc>
                <a:tc>
                  <a:txBody>
                    <a:bodyPr/>
                    <a:lstStyle/>
                    <a:p>
                      <a:pPr algn="ctr"/>
                      <a:r>
                        <a:rPr lang="en-US" dirty="0">
                          <a:latin typeface="Rockwell" panose="02060603020205020403" pitchFamily="18" charset="77"/>
                        </a:rPr>
                        <a:t>RMSE</a:t>
                      </a:r>
                    </a:p>
                  </a:txBody>
                  <a:tcPr/>
                </a:tc>
                <a:tc>
                  <a:txBody>
                    <a:bodyPr/>
                    <a:lstStyle/>
                    <a:p>
                      <a:pPr algn="ctr"/>
                      <a:r>
                        <a:rPr lang="en-US" dirty="0">
                          <a:latin typeface="Rockwell" panose="02060603020205020403" pitchFamily="18" charset="77"/>
                        </a:rPr>
                        <a:t>MAE</a:t>
                      </a:r>
                    </a:p>
                  </a:txBody>
                  <a:tcPr/>
                </a:tc>
                <a:tc>
                  <a:txBody>
                    <a:bodyPr/>
                    <a:lstStyle/>
                    <a:p>
                      <a:pPr algn="ctr"/>
                      <a:r>
                        <a:rPr lang="en-US" dirty="0">
                          <a:latin typeface="Rockwell" panose="02060603020205020403" pitchFamily="18" charset="77"/>
                        </a:rPr>
                        <a:t>MAPE</a:t>
                      </a:r>
                    </a:p>
                  </a:txBody>
                  <a:tcPr/>
                </a:tc>
                <a:tc>
                  <a:txBody>
                    <a:bodyPr/>
                    <a:lstStyle/>
                    <a:p>
                      <a:pPr algn="ctr"/>
                      <a:r>
                        <a:rPr lang="en-US">
                          <a:latin typeface="Rockwell"/>
                        </a:rPr>
                        <a:t>Residuals Ljung-Box Test</a:t>
                      </a:r>
                      <a:endParaRPr lang="en-US" dirty="0">
                        <a:latin typeface="Rockwell"/>
                      </a:endParaRPr>
                    </a:p>
                  </a:txBody>
                  <a:tcPr/>
                </a:tc>
                <a:tc>
                  <a:txBody>
                    <a:bodyPr/>
                    <a:lstStyle/>
                    <a:p>
                      <a:pPr algn="ctr"/>
                      <a:r>
                        <a:rPr lang="en-US" dirty="0">
                          <a:latin typeface="Rockwell" panose="02060603020205020403" pitchFamily="18" charset="77"/>
                        </a:rPr>
                        <a:t>P-value</a:t>
                      </a:r>
                    </a:p>
                  </a:txBody>
                  <a:tcPr/>
                </a:tc>
                <a:extLst>
                  <a:ext uri="{0D108BD9-81ED-4DB2-BD59-A6C34878D82A}">
                    <a16:rowId xmlns:a16="http://schemas.microsoft.com/office/drawing/2014/main" val="3352242166"/>
                  </a:ext>
                </a:extLst>
              </a:tr>
              <a:tr h="370840">
                <a:tc>
                  <a:txBody>
                    <a:bodyPr/>
                    <a:lstStyle/>
                    <a:p>
                      <a:pPr algn="ctr"/>
                      <a:r>
                        <a:rPr lang="en-US" sz="1600" dirty="0">
                          <a:latin typeface="Rockwell" panose="02060603020205020403" pitchFamily="18" charset="77"/>
                        </a:rPr>
                        <a:t>SNAIVE</a:t>
                      </a:r>
                    </a:p>
                  </a:txBody>
                  <a:tcPr/>
                </a:tc>
                <a:tc>
                  <a:txBody>
                    <a:bodyPr/>
                    <a:lstStyle/>
                    <a:p>
                      <a:pPr algn="ctr"/>
                      <a:r>
                        <a:rPr lang="en-US" sz="1600" dirty="0">
                          <a:latin typeface="Rockwell" panose="02060603020205020403" pitchFamily="18" charset="77"/>
                        </a:rPr>
                        <a:t>55.2</a:t>
                      </a:r>
                    </a:p>
                  </a:txBody>
                  <a:tcPr/>
                </a:tc>
                <a:tc>
                  <a:txBody>
                    <a:bodyPr/>
                    <a:lstStyle/>
                    <a:p>
                      <a:pPr algn="ctr"/>
                      <a:r>
                        <a:rPr lang="en-US" sz="1600" dirty="0">
                          <a:latin typeface="Rockwell" panose="02060603020205020403" pitchFamily="18" charset="77"/>
                        </a:rPr>
                        <a:t>43.2</a:t>
                      </a:r>
                    </a:p>
                  </a:txBody>
                  <a:tcPr/>
                </a:tc>
                <a:tc>
                  <a:txBody>
                    <a:bodyPr/>
                    <a:lstStyle/>
                    <a:p>
                      <a:pPr algn="ctr"/>
                      <a:r>
                        <a:rPr lang="en-US" sz="1600" dirty="0">
                          <a:latin typeface="Rockwell" panose="02060603020205020403" pitchFamily="18" charset="77"/>
                        </a:rPr>
                        <a:t>14.6</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2.2e-16</a:t>
                      </a:r>
                    </a:p>
                  </a:txBody>
                  <a:tcPr/>
                </a:tc>
                <a:extLst>
                  <a:ext uri="{0D108BD9-81ED-4DB2-BD59-A6C34878D82A}">
                    <a16:rowId xmlns:a16="http://schemas.microsoft.com/office/drawing/2014/main" val="3161923330"/>
                  </a:ext>
                </a:extLst>
              </a:tr>
              <a:tr h="370840">
                <a:tc>
                  <a:txBody>
                    <a:bodyPr/>
                    <a:lstStyle/>
                    <a:p>
                      <a:pPr algn="ctr"/>
                      <a:r>
                        <a:rPr lang="en-US" sz="1600" dirty="0">
                          <a:latin typeface="Rockwell" panose="02060603020205020403" pitchFamily="18" charset="77"/>
                        </a:rPr>
                        <a:t>TBATS</a:t>
                      </a:r>
                    </a:p>
                  </a:txBody>
                  <a:tcPr/>
                </a:tc>
                <a:tc>
                  <a:txBody>
                    <a:bodyPr/>
                    <a:lstStyle/>
                    <a:p>
                      <a:pPr algn="ctr"/>
                      <a:r>
                        <a:rPr lang="en-US" sz="1600" dirty="0">
                          <a:latin typeface="Rockwell" panose="02060603020205020403" pitchFamily="18" charset="77"/>
                        </a:rPr>
                        <a:t>33.2</a:t>
                      </a:r>
                    </a:p>
                  </a:txBody>
                  <a:tcPr/>
                </a:tc>
                <a:tc>
                  <a:txBody>
                    <a:bodyPr/>
                    <a:lstStyle/>
                    <a:p>
                      <a:pPr algn="ctr"/>
                      <a:r>
                        <a:rPr lang="en-US" sz="1600" dirty="0">
                          <a:latin typeface="Rockwell" panose="02060603020205020403" pitchFamily="18" charset="77"/>
                        </a:rPr>
                        <a:t>25.3</a:t>
                      </a:r>
                    </a:p>
                  </a:txBody>
                  <a:tcPr/>
                </a:tc>
                <a:tc>
                  <a:txBody>
                    <a:bodyPr/>
                    <a:lstStyle/>
                    <a:p>
                      <a:pPr algn="ctr"/>
                      <a:r>
                        <a:rPr lang="en-US" sz="1600" dirty="0">
                          <a:latin typeface="Rockwell" panose="02060603020205020403" pitchFamily="18" charset="77"/>
                        </a:rPr>
                        <a:t>8.6</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1e-3</a:t>
                      </a:r>
                    </a:p>
                  </a:txBody>
                  <a:tcPr/>
                </a:tc>
                <a:extLst>
                  <a:ext uri="{0D108BD9-81ED-4DB2-BD59-A6C34878D82A}">
                    <a16:rowId xmlns:a16="http://schemas.microsoft.com/office/drawing/2014/main" val="1055334895"/>
                  </a:ext>
                </a:extLst>
              </a:tr>
              <a:tr h="370840">
                <a:tc>
                  <a:txBody>
                    <a:bodyPr/>
                    <a:lstStyle/>
                    <a:p>
                      <a:pPr algn="ctr"/>
                      <a:r>
                        <a:rPr lang="en-US" sz="1600" dirty="0">
                          <a:latin typeface="Rockwell" panose="02060603020205020403" pitchFamily="18" charset="77"/>
                        </a:rPr>
                        <a:t>PROPHET</a:t>
                      </a:r>
                    </a:p>
                  </a:txBody>
                  <a:tcPr/>
                </a:tc>
                <a:tc>
                  <a:txBody>
                    <a:bodyPr/>
                    <a:lstStyle/>
                    <a:p>
                      <a:pPr algn="ctr"/>
                      <a:r>
                        <a:rPr lang="en-US" sz="1600">
                          <a:latin typeface="Rockwell"/>
                        </a:rPr>
                        <a:t>33.1</a:t>
                      </a:r>
                      <a:endParaRPr lang="en-US" sz="1600" dirty="0">
                        <a:latin typeface="Rockwell" panose="02060603020205020403" pitchFamily="18" charset="77"/>
                      </a:endParaRPr>
                    </a:p>
                  </a:txBody>
                  <a:tcPr/>
                </a:tc>
                <a:tc>
                  <a:txBody>
                    <a:bodyPr/>
                    <a:lstStyle/>
                    <a:p>
                      <a:pPr algn="ctr"/>
                      <a:r>
                        <a:rPr lang="en-US" sz="1600">
                          <a:latin typeface="Rockwell"/>
                        </a:rPr>
                        <a:t>25.2</a:t>
                      </a:r>
                      <a:endParaRPr lang="en-US" sz="1600" dirty="0">
                        <a:latin typeface="Rockwell" panose="02060603020205020403" pitchFamily="18" charset="77"/>
                      </a:endParaRPr>
                    </a:p>
                  </a:txBody>
                  <a:tcPr/>
                </a:tc>
                <a:tc>
                  <a:txBody>
                    <a:bodyPr/>
                    <a:lstStyle/>
                    <a:p>
                      <a:pPr algn="ctr"/>
                      <a:r>
                        <a:rPr lang="en-US" sz="1600">
                          <a:latin typeface="Rockwell"/>
                        </a:rPr>
                        <a:t>8.6</a:t>
                      </a:r>
                      <a:endParaRPr lang="en-US" sz="1600" dirty="0">
                        <a:latin typeface="Rockwell" panose="02060603020205020403" pitchFamily="18" charset="77"/>
                      </a:endParaRP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2e-3</a:t>
                      </a:r>
                    </a:p>
                  </a:txBody>
                  <a:tcPr/>
                </a:tc>
                <a:extLst>
                  <a:ext uri="{0D108BD9-81ED-4DB2-BD59-A6C34878D82A}">
                    <a16:rowId xmlns:a16="http://schemas.microsoft.com/office/drawing/2014/main" val="739873889"/>
                  </a:ext>
                </a:extLst>
              </a:tr>
              <a:tr h="370840">
                <a:tc>
                  <a:txBody>
                    <a:bodyPr/>
                    <a:lstStyle/>
                    <a:p>
                      <a:pPr algn="ctr"/>
                      <a:r>
                        <a:rPr lang="en-US" sz="1600" dirty="0">
                          <a:latin typeface="Rockwell" panose="02060603020205020403" pitchFamily="18" charset="77"/>
                        </a:rPr>
                        <a:t>ARIMAX</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33.3</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25.6</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8.7</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Pass</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0.21</a:t>
                      </a:r>
                    </a:p>
                  </a:txBody>
                  <a:tcPr>
                    <a:solidFill>
                      <a:schemeClr val="accent6">
                        <a:lumMod val="40000"/>
                        <a:lumOff val="60000"/>
                      </a:schemeClr>
                    </a:solidFill>
                  </a:tcPr>
                </a:tc>
                <a:extLst>
                  <a:ext uri="{0D108BD9-81ED-4DB2-BD59-A6C34878D82A}">
                    <a16:rowId xmlns:a16="http://schemas.microsoft.com/office/drawing/2014/main" val="4051460375"/>
                  </a:ext>
                </a:extLst>
              </a:tr>
              <a:tr h="370840">
                <a:tc>
                  <a:txBody>
                    <a:bodyPr/>
                    <a:lstStyle/>
                    <a:p>
                      <a:pPr algn="ctr"/>
                      <a:r>
                        <a:rPr lang="en-US" sz="1600" dirty="0">
                          <a:latin typeface="Rockwell" panose="02060603020205020403" pitchFamily="18" charset="77"/>
                        </a:rPr>
                        <a:t>STLM</a:t>
                      </a:r>
                    </a:p>
                  </a:txBody>
                  <a:tcPr/>
                </a:tc>
                <a:tc>
                  <a:txBody>
                    <a:bodyPr/>
                    <a:lstStyle/>
                    <a:p>
                      <a:pPr algn="ctr"/>
                      <a:r>
                        <a:rPr lang="en-US" sz="1600" dirty="0">
                          <a:latin typeface="Rockwell" panose="02060603020205020403" pitchFamily="18" charset="77"/>
                        </a:rPr>
                        <a:t>34.2</a:t>
                      </a:r>
                    </a:p>
                  </a:txBody>
                  <a:tcPr/>
                </a:tc>
                <a:tc>
                  <a:txBody>
                    <a:bodyPr/>
                    <a:lstStyle/>
                    <a:p>
                      <a:pPr algn="ctr"/>
                      <a:r>
                        <a:rPr lang="en-US" sz="1600" dirty="0">
                          <a:latin typeface="Rockwell" panose="02060603020205020403" pitchFamily="18" charset="77"/>
                        </a:rPr>
                        <a:t>26.1</a:t>
                      </a:r>
                    </a:p>
                  </a:txBody>
                  <a:tcPr/>
                </a:tc>
                <a:tc>
                  <a:txBody>
                    <a:bodyPr/>
                    <a:lstStyle/>
                    <a:p>
                      <a:pPr algn="ctr"/>
                      <a:r>
                        <a:rPr lang="en-US" sz="1600" dirty="0">
                          <a:latin typeface="Rockwell" panose="02060603020205020403" pitchFamily="18" charset="77"/>
                        </a:rPr>
                        <a:t>8.7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Rockwell" panose="02060603020205020403" pitchFamily="18" charset="77"/>
                        </a:rPr>
                        <a:t>Fail</a:t>
                      </a:r>
                    </a:p>
                  </a:txBody>
                  <a:tcPr/>
                </a:tc>
                <a:tc>
                  <a:txBody>
                    <a:bodyPr/>
                    <a:lstStyle/>
                    <a:p>
                      <a:pPr algn="ctr"/>
                      <a:r>
                        <a:rPr lang="en-US" sz="1600" dirty="0">
                          <a:latin typeface="Rockwell" panose="02060603020205020403" pitchFamily="18" charset="77"/>
                        </a:rPr>
                        <a:t>2.2e-16</a:t>
                      </a:r>
                    </a:p>
                  </a:txBody>
                  <a:tcPr/>
                </a:tc>
                <a:extLst>
                  <a:ext uri="{0D108BD9-81ED-4DB2-BD59-A6C34878D82A}">
                    <a16:rowId xmlns:a16="http://schemas.microsoft.com/office/drawing/2014/main" val="2893066734"/>
                  </a:ext>
                </a:extLst>
              </a:tr>
            </a:tbl>
          </a:graphicData>
        </a:graphic>
      </p:graphicFrame>
      <p:graphicFrame>
        <p:nvGraphicFramePr>
          <p:cNvPr id="18" name="Table 17">
            <a:extLst>
              <a:ext uri="{FF2B5EF4-FFF2-40B4-BE49-F238E27FC236}">
                <a16:creationId xmlns:a16="http://schemas.microsoft.com/office/drawing/2014/main" id="{0FB5CF5F-F867-9ECE-B4D3-ADEA8F9D52E4}"/>
              </a:ext>
            </a:extLst>
          </p:cNvPr>
          <p:cNvGraphicFramePr>
            <a:graphicFrameLocks noGrp="1"/>
          </p:cNvGraphicFramePr>
          <p:nvPr>
            <p:extLst>
              <p:ext uri="{D42A27DB-BD31-4B8C-83A1-F6EECF244321}">
                <p14:modId xmlns:p14="http://schemas.microsoft.com/office/powerpoint/2010/main" val="2398265691"/>
              </p:ext>
            </p:extLst>
          </p:nvPr>
        </p:nvGraphicFramePr>
        <p:xfrm>
          <a:off x="975519" y="4892250"/>
          <a:ext cx="10260000" cy="1483360"/>
        </p:xfrm>
        <a:graphic>
          <a:graphicData uri="http://schemas.openxmlformats.org/drawingml/2006/table">
            <a:tbl>
              <a:tblPr firstRow="1" bandRow="1">
                <a:tableStyleId>{073A0DAA-6AF3-43AB-8588-CEC1D06C72B9}</a:tableStyleId>
              </a:tblPr>
              <a:tblGrid>
                <a:gridCol w="1440000">
                  <a:extLst>
                    <a:ext uri="{9D8B030D-6E8A-4147-A177-3AD203B41FA5}">
                      <a16:colId xmlns:a16="http://schemas.microsoft.com/office/drawing/2014/main" val="2337319407"/>
                    </a:ext>
                  </a:extLst>
                </a:gridCol>
                <a:gridCol w="1440000">
                  <a:extLst>
                    <a:ext uri="{9D8B030D-6E8A-4147-A177-3AD203B41FA5}">
                      <a16:colId xmlns:a16="http://schemas.microsoft.com/office/drawing/2014/main" val="3030565035"/>
                    </a:ext>
                  </a:extLst>
                </a:gridCol>
                <a:gridCol w="1440000">
                  <a:extLst>
                    <a:ext uri="{9D8B030D-6E8A-4147-A177-3AD203B41FA5}">
                      <a16:colId xmlns:a16="http://schemas.microsoft.com/office/drawing/2014/main" val="1219814257"/>
                    </a:ext>
                  </a:extLst>
                </a:gridCol>
                <a:gridCol w="1440000">
                  <a:extLst>
                    <a:ext uri="{9D8B030D-6E8A-4147-A177-3AD203B41FA5}">
                      <a16:colId xmlns:a16="http://schemas.microsoft.com/office/drawing/2014/main" val="4138787095"/>
                    </a:ext>
                  </a:extLst>
                </a:gridCol>
                <a:gridCol w="3060000">
                  <a:extLst>
                    <a:ext uri="{9D8B030D-6E8A-4147-A177-3AD203B41FA5}">
                      <a16:colId xmlns:a16="http://schemas.microsoft.com/office/drawing/2014/main" val="2365142594"/>
                    </a:ext>
                  </a:extLst>
                </a:gridCol>
                <a:gridCol w="1440000">
                  <a:extLst>
                    <a:ext uri="{9D8B030D-6E8A-4147-A177-3AD203B41FA5}">
                      <a16:colId xmlns:a16="http://schemas.microsoft.com/office/drawing/2014/main" val="2882763111"/>
                    </a:ext>
                  </a:extLst>
                </a:gridCol>
              </a:tblGrid>
              <a:tr h="370840">
                <a:tc>
                  <a:txBody>
                    <a:bodyPr/>
                    <a:lstStyle/>
                    <a:p>
                      <a:pPr algn="ctr"/>
                      <a:r>
                        <a:rPr lang="en-US" dirty="0">
                          <a:latin typeface="Rockwell" panose="02060603020205020403" pitchFamily="18" charset="77"/>
                        </a:rPr>
                        <a:t>Model</a:t>
                      </a:r>
                    </a:p>
                  </a:txBody>
                  <a:tcPr/>
                </a:tc>
                <a:tc>
                  <a:txBody>
                    <a:bodyPr/>
                    <a:lstStyle/>
                    <a:p>
                      <a:pPr algn="ctr"/>
                      <a:r>
                        <a:rPr lang="en-US" dirty="0">
                          <a:latin typeface="Rockwell" panose="02060603020205020403" pitchFamily="18" charset="77"/>
                        </a:rPr>
                        <a:t>RMSE</a:t>
                      </a:r>
                    </a:p>
                  </a:txBody>
                  <a:tcPr/>
                </a:tc>
                <a:tc>
                  <a:txBody>
                    <a:bodyPr/>
                    <a:lstStyle/>
                    <a:p>
                      <a:pPr algn="ctr"/>
                      <a:r>
                        <a:rPr lang="en-US" dirty="0">
                          <a:latin typeface="Rockwell" panose="02060603020205020403" pitchFamily="18" charset="77"/>
                        </a:rPr>
                        <a:t>MAE</a:t>
                      </a:r>
                    </a:p>
                  </a:txBody>
                  <a:tcPr/>
                </a:tc>
                <a:tc>
                  <a:txBody>
                    <a:bodyPr/>
                    <a:lstStyle/>
                    <a:p>
                      <a:pPr algn="ctr"/>
                      <a:r>
                        <a:rPr lang="en-US" dirty="0">
                          <a:latin typeface="Rockwell" panose="02060603020205020403" pitchFamily="18" charset="77"/>
                        </a:rPr>
                        <a:t>MAPE</a:t>
                      </a:r>
                    </a:p>
                  </a:txBody>
                  <a:tcPr/>
                </a:tc>
                <a:tc>
                  <a:txBody>
                    <a:bodyPr/>
                    <a:lstStyle/>
                    <a:p>
                      <a:pPr algn="ctr"/>
                      <a:r>
                        <a:rPr lang="en-US">
                          <a:latin typeface="Rockwell"/>
                        </a:rPr>
                        <a:t>Residuals Ljung-Box Test</a:t>
                      </a:r>
                      <a:endParaRPr lang="en-US" dirty="0">
                        <a:latin typeface="Rockwell"/>
                      </a:endParaRPr>
                    </a:p>
                  </a:txBody>
                  <a:tcPr/>
                </a:tc>
                <a:tc>
                  <a:txBody>
                    <a:bodyPr/>
                    <a:lstStyle/>
                    <a:p>
                      <a:pPr algn="ctr"/>
                      <a:r>
                        <a:rPr lang="en-US" dirty="0">
                          <a:latin typeface="Rockwell" panose="02060603020205020403" pitchFamily="18" charset="77"/>
                        </a:rPr>
                        <a:t>P-value</a:t>
                      </a:r>
                    </a:p>
                  </a:txBody>
                  <a:tcPr/>
                </a:tc>
                <a:extLst>
                  <a:ext uri="{0D108BD9-81ED-4DB2-BD59-A6C34878D82A}">
                    <a16:rowId xmlns:a16="http://schemas.microsoft.com/office/drawing/2014/main" val="3352242166"/>
                  </a:ext>
                </a:extLst>
              </a:tr>
              <a:tr h="370840">
                <a:tc>
                  <a:txBody>
                    <a:bodyPr/>
                    <a:lstStyle/>
                    <a:p>
                      <a:pPr algn="ctr"/>
                      <a:r>
                        <a:rPr lang="en-US" sz="1600" dirty="0">
                          <a:latin typeface="Rockwell" panose="02060603020205020403" pitchFamily="18" charset="77"/>
                        </a:rPr>
                        <a:t>PROPHET</a:t>
                      </a:r>
                    </a:p>
                  </a:txBody>
                  <a:tcPr/>
                </a:tc>
                <a:tc>
                  <a:txBody>
                    <a:bodyPr/>
                    <a:lstStyle/>
                    <a:p>
                      <a:pPr algn="ctr"/>
                      <a:r>
                        <a:rPr lang="en-US" sz="1600" dirty="0">
                          <a:latin typeface="Rockwell" panose="02060603020205020403" pitchFamily="18" charset="77"/>
                        </a:rPr>
                        <a:t>10.7</a:t>
                      </a:r>
                    </a:p>
                  </a:txBody>
                  <a:tcPr/>
                </a:tc>
                <a:tc>
                  <a:txBody>
                    <a:bodyPr/>
                    <a:lstStyle/>
                    <a:p>
                      <a:pPr lvl="0" algn="ctr">
                        <a:buNone/>
                      </a:pPr>
                      <a:r>
                        <a:rPr lang="en-US" sz="1600" dirty="0">
                          <a:latin typeface="Rockwell"/>
                        </a:rPr>
                        <a:t>8.4</a:t>
                      </a:r>
                    </a:p>
                  </a:txBody>
                  <a:tcPr/>
                </a:tc>
                <a:tc>
                  <a:txBody>
                    <a:bodyPr/>
                    <a:lstStyle/>
                    <a:p>
                      <a:pPr algn="ctr"/>
                      <a:r>
                        <a:rPr lang="en-US" sz="1600" dirty="0">
                          <a:latin typeface="Rockwell" panose="02060603020205020403" pitchFamily="18" charset="77"/>
                        </a:rPr>
                        <a:t>14.9</a:t>
                      </a:r>
                    </a:p>
                  </a:txBody>
                  <a:tcPr/>
                </a:tc>
                <a:tc>
                  <a:txBody>
                    <a:bodyPr/>
                    <a:lstStyle/>
                    <a:p>
                      <a:pPr algn="ctr"/>
                      <a:r>
                        <a:rPr lang="en-US" sz="1600" dirty="0">
                          <a:latin typeface="Rockwell" panose="02060603020205020403" pitchFamily="18" charset="77"/>
                        </a:rPr>
                        <a:t>Fail</a:t>
                      </a:r>
                    </a:p>
                  </a:txBody>
                  <a:tcPr/>
                </a:tc>
                <a:tc>
                  <a:txBody>
                    <a:bodyPr/>
                    <a:lstStyle/>
                    <a:p>
                      <a:pPr algn="ctr"/>
                      <a:r>
                        <a:rPr lang="en-US" sz="1600">
                          <a:latin typeface="Rockwell"/>
                        </a:rPr>
                        <a:t>4e-2</a:t>
                      </a:r>
                      <a:endParaRPr lang="en-US" sz="1600" dirty="0">
                        <a:latin typeface="Rockwell" panose="02060603020205020403" pitchFamily="18" charset="77"/>
                      </a:endParaRPr>
                    </a:p>
                  </a:txBody>
                  <a:tcPr/>
                </a:tc>
                <a:extLst>
                  <a:ext uri="{0D108BD9-81ED-4DB2-BD59-A6C34878D82A}">
                    <a16:rowId xmlns:a16="http://schemas.microsoft.com/office/drawing/2014/main" val="739873889"/>
                  </a:ext>
                </a:extLst>
              </a:tr>
              <a:tr h="370840">
                <a:tc>
                  <a:txBody>
                    <a:bodyPr/>
                    <a:lstStyle/>
                    <a:p>
                      <a:pPr algn="ctr"/>
                      <a:r>
                        <a:rPr lang="en-US" sz="1600" dirty="0">
                          <a:latin typeface="Rockwell" panose="02060603020205020403" pitchFamily="18" charset="77"/>
                        </a:rPr>
                        <a:t>ARIMAX</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10.8</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8.6</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15.2</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Pass</a:t>
                      </a:r>
                    </a:p>
                  </a:txBody>
                  <a:tcPr>
                    <a:solidFill>
                      <a:schemeClr val="accent6">
                        <a:lumMod val="40000"/>
                        <a:lumOff val="60000"/>
                      </a:schemeClr>
                    </a:solidFill>
                  </a:tcPr>
                </a:tc>
                <a:tc>
                  <a:txBody>
                    <a:bodyPr/>
                    <a:lstStyle/>
                    <a:p>
                      <a:pPr algn="ctr"/>
                      <a:r>
                        <a:rPr lang="en-US" sz="1600" dirty="0">
                          <a:latin typeface="Rockwell" panose="02060603020205020403" pitchFamily="18" charset="77"/>
                        </a:rPr>
                        <a:t>0.19</a:t>
                      </a:r>
                    </a:p>
                  </a:txBody>
                  <a:tcPr>
                    <a:solidFill>
                      <a:schemeClr val="accent6">
                        <a:lumMod val="40000"/>
                        <a:lumOff val="60000"/>
                      </a:schemeClr>
                    </a:solidFill>
                  </a:tcPr>
                </a:tc>
                <a:extLst>
                  <a:ext uri="{0D108BD9-81ED-4DB2-BD59-A6C34878D82A}">
                    <a16:rowId xmlns:a16="http://schemas.microsoft.com/office/drawing/2014/main" val="4051460375"/>
                  </a:ext>
                </a:extLst>
              </a:tr>
              <a:tr h="370840">
                <a:tc>
                  <a:txBody>
                    <a:bodyPr/>
                    <a:lstStyle/>
                    <a:p>
                      <a:pPr algn="ctr"/>
                      <a:r>
                        <a:rPr lang="en-US" sz="1600" dirty="0">
                          <a:latin typeface="Rockwell" panose="02060603020205020403" pitchFamily="18" charset="77"/>
                        </a:rPr>
                        <a:t>VAR</a:t>
                      </a:r>
                    </a:p>
                  </a:txBody>
                  <a:tcPr/>
                </a:tc>
                <a:tc>
                  <a:txBody>
                    <a:bodyPr/>
                    <a:lstStyle/>
                    <a:p>
                      <a:pPr algn="ctr"/>
                      <a:r>
                        <a:rPr lang="en-US" sz="1600" dirty="0">
                          <a:latin typeface="Rockwell" panose="02060603020205020403" pitchFamily="18" charset="77"/>
                        </a:rPr>
                        <a:t>12.7</a:t>
                      </a:r>
                    </a:p>
                  </a:txBody>
                  <a:tcPr/>
                </a:tc>
                <a:tc>
                  <a:txBody>
                    <a:bodyPr/>
                    <a:lstStyle/>
                    <a:p>
                      <a:pPr algn="ctr"/>
                      <a:r>
                        <a:rPr lang="en-US" sz="1600" dirty="0">
                          <a:latin typeface="Rockwell" panose="02060603020205020403" pitchFamily="18" charset="77"/>
                        </a:rPr>
                        <a:t>10.2</a:t>
                      </a:r>
                    </a:p>
                  </a:txBody>
                  <a:tcPr/>
                </a:tc>
                <a:tc>
                  <a:txBody>
                    <a:bodyPr/>
                    <a:lstStyle/>
                    <a:p>
                      <a:pPr algn="ctr"/>
                      <a:r>
                        <a:rPr lang="en-US" sz="1600" dirty="0">
                          <a:latin typeface="Rockwell" panose="02060603020205020403" pitchFamily="18" charset="77"/>
                        </a:rPr>
                        <a:t>17.9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Rockwell" panose="02060603020205020403" pitchFamily="18" charset="77"/>
                        </a:rPr>
                        <a:t>Pass</a:t>
                      </a:r>
                    </a:p>
                  </a:txBody>
                  <a:tcPr/>
                </a:tc>
                <a:tc>
                  <a:txBody>
                    <a:bodyPr/>
                    <a:lstStyle/>
                    <a:p>
                      <a:pPr algn="ctr"/>
                      <a:r>
                        <a:rPr lang="en-US" sz="1600" dirty="0">
                          <a:latin typeface="Rockwell" panose="02060603020205020403" pitchFamily="18" charset="77"/>
                        </a:rPr>
                        <a:t>0.14</a:t>
                      </a:r>
                    </a:p>
                  </a:txBody>
                  <a:tcPr/>
                </a:tc>
                <a:extLst>
                  <a:ext uri="{0D108BD9-81ED-4DB2-BD59-A6C34878D82A}">
                    <a16:rowId xmlns:a16="http://schemas.microsoft.com/office/drawing/2014/main" val="2893066734"/>
                  </a:ext>
                </a:extLst>
              </a:tr>
            </a:tbl>
          </a:graphicData>
        </a:graphic>
      </p:graphicFrame>
      <p:sp>
        <p:nvSpPr>
          <p:cNvPr id="19" name="Content Placeholder 2">
            <a:extLst>
              <a:ext uri="{FF2B5EF4-FFF2-40B4-BE49-F238E27FC236}">
                <a16:creationId xmlns:a16="http://schemas.microsoft.com/office/drawing/2014/main" id="{1FAAE732-B20D-895A-2220-221932AD2B2F}"/>
              </a:ext>
            </a:extLst>
          </p:cNvPr>
          <p:cNvSpPr>
            <a:spLocks/>
          </p:cNvSpPr>
          <p:nvPr/>
        </p:nvSpPr>
        <p:spPr>
          <a:xfrm>
            <a:off x="778016" y="1335943"/>
            <a:ext cx="1372102" cy="337431"/>
          </a:xfrm>
          <a:prstGeom prst="rect">
            <a:avLst/>
          </a:prstGeom>
        </p:spPr>
        <p:txBody>
          <a:bodyPr anchor="t">
            <a:normAutofit/>
          </a:bodyPr>
          <a:lstStyle/>
          <a:p>
            <a:pPr algn="ctr" defTabSz="731520">
              <a:lnSpc>
                <a:spcPct val="90000"/>
              </a:lnSpc>
              <a:spcAft>
                <a:spcPts val="600"/>
              </a:spcAft>
            </a:pPr>
            <a:r>
              <a:rPr lang="en-US" sz="1600" b="1" dirty="0">
                <a:latin typeface="Rockwell" panose="02060603020205020403" pitchFamily="18" charset="77"/>
              </a:rPr>
              <a:t>CRASHES</a:t>
            </a:r>
            <a:endParaRPr lang="en-US" sz="1600" b="1" kern="1200" dirty="0">
              <a:solidFill>
                <a:schemeClr val="tx1"/>
              </a:solidFill>
              <a:latin typeface="Rockwell" panose="02060603020205020403" pitchFamily="18" charset="77"/>
              <a:ea typeface="+mn-ea"/>
              <a:cs typeface="+mn-cs"/>
            </a:endParaRPr>
          </a:p>
        </p:txBody>
      </p:sp>
      <p:sp>
        <p:nvSpPr>
          <p:cNvPr id="20" name="Content Placeholder 2">
            <a:extLst>
              <a:ext uri="{FF2B5EF4-FFF2-40B4-BE49-F238E27FC236}">
                <a16:creationId xmlns:a16="http://schemas.microsoft.com/office/drawing/2014/main" id="{515F31E5-1A92-266D-9104-CCF6EA3E0257}"/>
              </a:ext>
            </a:extLst>
          </p:cNvPr>
          <p:cNvSpPr>
            <a:spLocks/>
          </p:cNvSpPr>
          <p:nvPr/>
        </p:nvSpPr>
        <p:spPr>
          <a:xfrm>
            <a:off x="788290" y="4444689"/>
            <a:ext cx="1372102" cy="337431"/>
          </a:xfrm>
          <a:prstGeom prst="rect">
            <a:avLst/>
          </a:prstGeom>
        </p:spPr>
        <p:txBody>
          <a:bodyPr anchor="t">
            <a:normAutofit/>
          </a:bodyPr>
          <a:lstStyle/>
          <a:p>
            <a:pPr algn="ctr" defTabSz="731520">
              <a:lnSpc>
                <a:spcPct val="90000"/>
              </a:lnSpc>
              <a:spcAft>
                <a:spcPts val="600"/>
              </a:spcAft>
            </a:pPr>
            <a:r>
              <a:rPr lang="en-US" sz="1600" b="1" dirty="0">
                <a:latin typeface="Rockwell" panose="02060603020205020403" pitchFamily="18" charset="77"/>
              </a:rPr>
              <a:t>INJURIES</a:t>
            </a:r>
            <a:endParaRPr lang="en-US" sz="1600" b="1" kern="1200" dirty="0">
              <a:solidFill>
                <a:schemeClr val="tx1"/>
              </a:solidFill>
              <a:latin typeface="Rockwell" panose="02060603020205020403" pitchFamily="18" charset="77"/>
              <a:ea typeface="+mn-ea"/>
              <a:cs typeface="+mn-cs"/>
            </a:endParaRPr>
          </a:p>
        </p:txBody>
      </p:sp>
    </p:spTree>
    <p:extLst>
      <p:ext uri="{BB962C8B-B14F-4D97-AF65-F5344CB8AC3E}">
        <p14:creationId xmlns:p14="http://schemas.microsoft.com/office/powerpoint/2010/main" val="388054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99BBA8-6213-7364-EF08-7C9785E0E9D8}"/>
              </a:ext>
            </a:extLst>
          </p:cNvPr>
          <p:cNvGrpSpPr/>
          <p:nvPr/>
        </p:nvGrpSpPr>
        <p:grpSpPr>
          <a:xfrm>
            <a:off x="470542" y="1899055"/>
            <a:ext cx="5054029" cy="3661955"/>
            <a:chOff x="264759" y="1090384"/>
            <a:chExt cx="5054029" cy="3661955"/>
          </a:xfrm>
        </p:grpSpPr>
        <p:pic>
          <p:nvPicPr>
            <p:cNvPr id="6" name="Picture 5">
              <a:extLst>
                <a:ext uri="{FF2B5EF4-FFF2-40B4-BE49-F238E27FC236}">
                  <a16:creationId xmlns:a16="http://schemas.microsoft.com/office/drawing/2014/main" id="{7115806D-3167-0C8A-D778-9B471C26D21B}"/>
                </a:ext>
              </a:extLst>
            </p:cNvPr>
            <p:cNvPicPr>
              <a:picLocks noChangeAspect="1"/>
            </p:cNvPicPr>
            <p:nvPr/>
          </p:nvPicPr>
          <p:blipFill rotWithShape="1">
            <a:blip r:embed="rId2"/>
            <a:srcRect r="14750"/>
            <a:stretch/>
          </p:blipFill>
          <p:spPr>
            <a:xfrm>
              <a:off x="264759" y="1090384"/>
              <a:ext cx="5054029" cy="3661955"/>
            </a:xfrm>
            <a:prstGeom prst="rect">
              <a:avLst/>
            </a:prstGeom>
            <a:ln>
              <a:solidFill>
                <a:schemeClr val="tx1"/>
              </a:solidFill>
            </a:ln>
          </p:spPr>
        </p:pic>
        <p:pic>
          <p:nvPicPr>
            <p:cNvPr id="8" name="Picture 7">
              <a:extLst>
                <a:ext uri="{FF2B5EF4-FFF2-40B4-BE49-F238E27FC236}">
                  <a16:creationId xmlns:a16="http://schemas.microsoft.com/office/drawing/2014/main" id="{EA39E547-B294-1E6B-DF6E-684B5C138206}"/>
                </a:ext>
              </a:extLst>
            </p:cNvPr>
            <p:cNvPicPr>
              <a:picLocks noChangeAspect="1"/>
            </p:cNvPicPr>
            <p:nvPr/>
          </p:nvPicPr>
          <p:blipFill rotWithShape="1">
            <a:blip r:embed="rId3"/>
            <a:srcRect b="29464"/>
            <a:stretch/>
          </p:blipFill>
          <p:spPr>
            <a:xfrm>
              <a:off x="4364146" y="1103451"/>
              <a:ext cx="939800" cy="259784"/>
            </a:xfrm>
            <a:prstGeom prst="rect">
              <a:avLst/>
            </a:prstGeom>
          </p:spPr>
        </p:pic>
      </p:grpSp>
      <p:pic>
        <p:nvPicPr>
          <p:cNvPr id="10" name="Picture 9">
            <a:extLst>
              <a:ext uri="{FF2B5EF4-FFF2-40B4-BE49-F238E27FC236}">
                <a16:creationId xmlns:a16="http://schemas.microsoft.com/office/drawing/2014/main" id="{3ABCA7DE-4E42-7415-C5F1-1CBF080DEE75}"/>
              </a:ext>
            </a:extLst>
          </p:cNvPr>
          <p:cNvPicPr>
            <a:picLocks noChangeAspect="1"/>
          </p:cNvPicPr>
          <p:nvPr/>
        </p:nvPicPr>
        <p:blipFill rotWithShape="1">
          <a:blip r:embed="rId4"/>
          <a:srcRect t="1027" r="14844"/>
          <a:stretch/>
        </p:blipFill>
        <p:spPr>
          <a:xfrm>
            <a:off x="6661549" y="1909328"/>
            <a:ext cx="5100852" cy="3661955"/>
          </a:xfrm>
          <a:prstGeom prst="rect">
            <a:avLst/>
          </a:prstGeom>
          <a:ln>
            <a:solidFill>
              <a:schemeClr val="tx1"/>
            </a:solidFill>
          </a:ln>
        </p:spPr>
      </p:pic>
      <p:sp>
        <p:nvSpPr>
          <p:cNvPr id="11" name="Up Arrow 10">
            <a:extLst>
              <a:ext uri="{FF2B5EF4-FFF2-40B4-BE49-F238E27FC236}">
                <a16:creationId xmlns:a16="http://schemas.microsoft.com/office/drawing/2014/main" id="{15C14554-5B8F-805F-19EE-27A94A771073}"/>
              </a:ext>
            </a:extLst>
          </p:cNvPr>
          <p:cNvSpPr/>
          <p:nvPr/>
        </p:nvSpPr>
        <p:spPr>
          <a:xfrm rot="3872415">
            <a:off x="5882926" y="3991451"/>
            <a:ext cx="400692" cy="1389288"/>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2289CD79-3361-0730-29A4-B25EE72DFD21}"/>
              </a:ext>
            </a:extLst>
          </p:cNvPr>
          <p:cNvSpPr>
            <a:spLocks/>
          </p:cNvSpPr>
          <p:nvPr/>
        </p:nvSpPr>
        <p:spPr>
          <a:xfrm>
            <a:off x="328380" y="5689781"/>
            <a:ext cx="5338351" cy="1333763"/>
          </a:xfrm>
          <a:prstGeom prst="rect">
            <a:avLst/>
          </a:prstGeom>
          <a:ln>
            <a:noFill/>
          </a:ln>
        </p:spPr>
        <p:txBody>
          <a:bodyPr lIns="91440" tIns="45720" rIns="91440" bIns="45720" anchor="t">
            <a:normAutofit/>
          </a:bodyPr>
          <a:lstStyle/>
          <a:p>
            <a:pPr algn="just" defTabSz="731520">
              <a:lnSpc>
                <a:spcPct val="90000"/>
              </a:lnSpc>
              <a:spcAft>
                <a:spcPts val="600"/>
              </a:spcAft>
            </a:pPr>
            <a:r>
              <a:rPr lang="en-US" sz="1600" dirty="0">
                <a:latin typeface="Rockwell"/>
              </a:rPr>
              <a:t>Forecasted crashes for May indicate the following:</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Most crashes in the last week of May</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More crashes on dates 1</a:t>
            </a:r>
            <a:r>
              <a:rPr lang="en-US" sz="1600" baseline="30000" dirty="0">
                <a:latin typeface="Rockwell"/>
              </a:rPr>
              <a:t>st</a:t>
            </a:r>
            <a:r>
              <a:rPr lang="en-US" sz="1600" dirty="0">
                <a:latin typeface="Rockwell"/>
              </a:rPr>
              <a:t>, 8</a:t>
            </a:r>
            <a:r>
              <a:rPr lang="en-US" sz="1600" baseline="30000" dirty="0">
                <a:latin typeface="Rockwell"/>
              </a:rPr>
              <a:t>th</a:t>
            </a:r>
            <a:r>
              <a:rPr lang="en-US" sz="1600" dirty="0">
                <a:latin typeface="Rockwell"/>
              </a:rPr>
              <a:t>, 15</a:t>
            </a:r>
            <a:r>
              <a:rPr lang="en-US" sz="1600" baseline="30000" dirty="0">
                <a:latin typeface="Rockwell"/>
              </a:rPr>
              <a:t>th</a:t>
            </a:r>
            <a:r>
              <a:rPr lang="en-US" sz="1600" dirty="0">
                <a:latin typeface="Rockwell"/>
              </a:rPr>
              <a:t>, 22</a:t>
            </a:r>
            <a:r>
              <a:rPr lang="en-US" sz="1600" baseline="30000" dirty="0">
                <a:latin typeface="Rockwell"/>
              </a:rPr>
              <a:t>nd</a:t>
            </a:r>
            <a:r>
              <a:rPr lang="en-US" sz="1600" dirty="0">
                <a:latin typeface="Rockwell"/>
              </a:rPr>
              <a:t>, 23</a:t>
            </a:r>
            <a:r>
              <a:rPr lang="en-US" sz="1600" baseline="30000" dirty="0">
                <a:latin typeface="Rockwell"/>
              </a:rPr>
              <a:t>rd</a:t>
            </a:r>
            <a:r>
              <a:rPr lang="en-US" sz="1600" dirty="0">
                <a:latin typeface="Rockwell"/>
              </a:rPr>
              <a:t> </a:t>
            </a:r>
          </a:p>
          <a:p>
            <a:pPr marL="285750" indent="-285750" algn="just" defTabSz="731520">
              <a:lnSpc>
                <a:spcPct val="90000"/>
              </a:lnSpc>
              <a:spcAft>
                <a:spcPts val="600"/>
              </a:spcAft>
              <a:buFont typeface="Arial" panose="020B0604020202020204" pitchFamily="34" charset="0"/>
              <a:buChar char="•"/>
            </a:pPr>
            <a:r>
              <a:rPr lang="en-US" sz="1600" dirty="0">
                <a:latin typeface="Rockwell"/>
              </a:rPr>
              <a:t>This can be useful for law enforcement agencies </a:t>
            </a:r>
          </a:p>
        </p:txBody>
      </p:sp>
      <p:sp>
        <p:nvSpPr>
          <p:cNvPr id="13" name="Content Placeholder 2">
            <a:extLst>
              <a:ext uri="{FF2B5EF4-FFF2-40B4-BE49-F238E27FC236}">
                <a16:creationId xmlns:a16="http://schemas.microsoft.com/office/drawing/2014/main" id="{D5C5503E-11ED-71A4-BF52-2CBE8BEB28DF}"/>
              </a:ext>
            </a:extLst>
          </p:cNvPr>
          <p:cNvSpPr>
            <a:spLocks/>
          </p:cNvSpPr>
          <p:nvPr/>
        </p:nvSpPr>
        <p:spPr>
          <a:xfrm>
            <a:off x="6661549" y="5683482"/>
            <a:ext cx="5338351" cy="1333763"/>
          </a:xfrm>
          <a:prstGeom prst="rect">
            <a:avLst/>
          </a:prstGeom>
          <a:ln>
            <a:noFill/>
          </a:ln>
        </p:spPr>
        <p:txBody>
          <a:bodyPr lIns="91440" tIns="45720" rIns="91440" bIns="45720" anchor="t">
            <a:normAutofit/>
          </a:bodyPr>
          <a:lstStyle/>
          <a:p>
            <a:pPr algn="just" defTabSz="731520">
              <a:lnSpc>
                <a:spcPct val="90000"/>
              </a:lnSpc>
              <a:spcAft>
                <a:spcPts val="600"/>
              </a:spcAft>
            </a:pPr>
            <a:r>
              <a:rPr lang="en-US" sz="1600" dirty="0">
                <a:latin typeface="Rockwell"/>
              </a:rPr>
              <a:t>Forecasted injuries for May indicate the following:</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Most injuries in the third week of May</a:t>
            </a:r>
          </a:p>
          <a:p>
            <a:pPr marL="285750" indent="-285750" algn="just" defTabSz="731520">
              <a:lnSpc>
                <a:spcPct val="90000"/>
              </a:lnSpc>
              <a:spcAft>
                <a:spcPts val="600"/>
              </a:spcAft>
              <a:buFont typeface="Arial" panose="020B0604020202020204" pitchFamily="34" charset="0"/>
              <a:buChar char="•"/>
            </a:pPr>
            <a:r>
              <a:rPr lang="en-US" sz="1600" dirty="0">
                <a:latin typeface="Rockwell"/>
              </a:rPr>
              <a:t>More injuries on dates 1</a:t>
            </a:r>
            <a:r>
              <a:rPr lang="en-US" sz="1600" baseline="30000" dirty="0">
                <a:latin typeface="Rockwell"/>
              </a:rPr>
              <a:t>st</a:t>
            </a:r>
            <a:r>
              <a:rPr lang="en-US" sz="1600" dirty="0">
                <a:latin typeface="Rockwell"/>
              </a:rPr>
              <a:t>, 2</a:t>
            </a:r>
            <a:r>
              <a:rPr lang="en-US" sz="1600" baseline="30000" dirty="0">
                <a:latin typeface="Rockwell"/>
              </a:rPr>
              <a:t>nd</a:t>
            </a:r>
            <a:r>
              <a:rPr lang="en-US" sz="1600" dirty="0">
                <a:latin typeface="Rockwell"/>
              </a:rPr>
              <a:t>, 8</a:t>
            </a:r>
            <a:r>
              <a:rPr lang="en-US" sz="1600" baseline="30000" dirty="0">
                <a:latin typeface="Rockwell"/>
              </a:rPr>
              <a:t>th</a:t>
            </a:r>
            <a:r>
              <a:rPr lang="en-US" sz="1600" dirty="0">
                <a:latin typeface="Rockwell"/>
              </a:rPr>
              <a:t>, 9</a:t>
            </a:r>
            <a:r>
              <a:rPr lang="en-US" sz="1600" baseline="30000" dirty="0">
                <a:latin typeface="Rockwell"/>
              </a:rPr>
              <a:t>th</a:t>
            </a:r>
            <a:r>
              <a:rPr lang="en-US" sz="1600" dirty="0">
                <a:latin typeface="Rockwell"/>
              </a:rPr>
              <a:t>,15</a:t>
            </a:r>
            <a:r>
              <a:rPr lang="en-US" sz="1600" baseline="30000" dirty="0">
                <a:latin typeface="Rockwell"/>
              </a:rPr>
              <a:t>th</a:t>
            </a:r>
            <a:r>
              <a:rPr lang="en-US" sz="1600" dirty="0">
                <a:latin typeface="Rockwell"/>
              </a:rPr>
              <a:t>, 16</a:t>
            </a:r>
            <a:r>
              <a:rPr lang="en-US" sz="1600" baseline="30000" dirty="0">
                <a:latin typeface="Rockwell"/>
              </a:rPr>
              <a:t>th</a:t>
            </a:r>
            <a:r>
              <a:rPr lang="en-US" sz="1600" dirty="0">
                <a:latin typeface="Rockwell"/>
              </a:rPr>
              <a:t> </a:t>
            </a:r>
          </a:p>
          <a:p>
            <a:pPr marL="285750" indent="-285750" algn="just" defTabSz="731520">
              <a:lnSpc>
                <a:spcPct val="90000"/>
              </a:lnSpc>
              <a:spcAft>
                <a:spcPts val="600"/>
              </a:spcAft>
              <a:buFont typeface="Arial" panose="020B0604020202020204" pitchFamily="34" charset="0"/>
              <a:buChar char="•"/>
            </a:pPr>
            <a:r>
              <a:rPr lang="en-US" sz="1600" dirty="0">
                <a:latin typeface="Rockwell"/>
              </a:rPr>
              <a:t>This can be useful to guide the healthcare facilities </a:t>
            </a:r>
          </a:p>
        </p:txBody>
      </p:sp>
      <p:sp>
        <p:nvSpPr>
          <p:cNvPr id="15" name="Content Placeholder 2">
            <a:extLst>
              <a:ext uri="{FF2B5EF4-FFF2-40B4-BE49-F238E27FC236}">
                <a16:creationId xmlns:a16="http://schemas.microsoft.com/office/drawing/2014/main" id="{8B28C16A-954A-F21F-0FCB-8C37AF828C8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900" dirty="0">
                <a:latin typeface="Rockwell"/>
              </a:rPr>
              <a:t>We use our best models [ARIMAX models for crashes and injuries] to generate forecasts for May 2024. These results can enable the law enforcement agencies and healthcare facilities to manage workload.</a:t>
            </a:r>
            <a:endParaRPr lang="en-US" sz="1900" dirty="0">
              <a:latin typeface="Rockwell" panose="02060603020205020403" pitchFamily="18" charset="77"/>
            </a:endParaRPr>
          </a:p>
        </p:txBody>
      </p:sp>
      <p:sp>
        <p:nvSpPr>
          <p:cNvPr id="16" name="Title 1">
            <a:extLst>
              <a:ext uri="{FF2B5EF4-FFF2-40B4-BE49-F238E27FC236}">
                <a16:creationId xmlns:a16="http://schemas.microsoft.com/office/drawing/2014/main" id="{DCE17952-0F44-3B48-1F64-69E95B276673}"/>
              </a:ext>
            </a:extLst>
          </p:cNvPr>
          <p:cNvSpPr txBox="1">
            <a:spLocks/>
          </p:cNvSpPr>
          <p:nvPr/>
        </p:nvSpPr>
        <p:spPr>
          <a:xfrm>
            <a:off x="1551398" y="-158336"/>
            <a:ext cx="89282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a:rPr>
              <a:t>Results - May 2024</a:t>
            </a:r>
            <a:r>
              <a:rPr lang="en-US" dirty="0">
                <a:latin typeface="Rockwell" panose="02060603020205020403" pitchFamily="18" charset="77"/>
              </a:rPr>
              <a:t> </a:t>
            </a:r>
            <a:r>
              <a:rPr lang="en-US" dirty="0">
                <a:latin typeface="Rockwell"/>
              </a:rPr>
              <a:t>Forecasts</a:t>
            </a:r>
            <a:endParaRPr lang="en-US" dirty="0">
              <a:latin typeface="Rockwell" panose="02060603020205020403" pitchFamily="18" charset="77"/>
            </a:endParaRPr>
          </a:p>
        </p:txBody>
      </p:sp>
    </p:spTree>
    <p:extLst>
      <p:ext uri="{BB962C8B-B14F-4D97-AF65-F5344CB8AC3E}">
        <p14:creationId xmlns:p14="http://schemas.microsoft.com/office/powerpoint/2010/main" val="262808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7" name="Rectangle 4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8C597-AC71-867C-7E0F-424B8CEA998B}"/>
              </a:ext>
            </a:extLst>
          </p:cNvPr>
          <p:cNvSpPr>
            <a:spLocks noGrp="1"/>
          </p:cNvSpPr>
          <p:nvPr>
            <p:ph type="title"/>
          </p:nvPr>
        </p:nvSpPr>
        <p:spPr>
          <a:xfrm>
            <a:off x="761803" y="350196"/>
            <a:ext cx="4646904" cy="1624520"/>
          </a:xfrm>
        </p:spPr>
        <p:txBody>
          <a:bodyPr anchor="ctr">
            <a:normAutofit/>
          </a:bodyPr>
          <a:lstStyle/>
          <a:p>
            <a:r>
              <a:rPr lang="en-US" dirty="0">
                <a:latin typeface="Rockwell" panose="02060603020205020403" pitchFamily="18" charset="77"/>
              </a:rPr>
              <a:t>Problem Statement</a:t>
            </a:r>
            <a:endParaRPr lang="en-US" dirty="0"/>
          </a:p>
        </p:txBody>
      </p:sp>
      <p:sp>
        <p:nvSpPr>
          <p:cNvPr id="3" name="Content Placeholder 2">
            <a:extLst>
              <a:ext uri="{FF2B5EF4-FFF2-40B4-BE49-F238E27FC236}">
                <a16:creationId xmlns:a16="http://schemas.microsoft.com/office/drawing/2014/main" id="{8E18E40A-4D47-B489-981C-132BE59336D6}"/>
              </a:ext>
            </a:extLst>
          </p:cNvPr>
          <p:cNvSpPr>
            <a:spLocks noGrp="1"/>
          </p:cNvSpPr>
          <p:nvPr>
            <p:ph idx="1"/>
          </p:nvPr>
        </p:nvSpPr>
        <p:spPr>
          <a:xfrm>
            <a:off x="761802" y="2743200"/>
            <a:ext cx="4646905" cy="3613149"/>
          </a:xfrm>
        </p:spPr>
        <p:txBody>
          <a:bodyPr anchor="ctr">
            <a:normAutofit/>
          </a:bodyPr>
          <a:lstStyle/>
          <a:p>
            <a:r>
              <a:rPr lang="en-US" sz="1900" dirty="0">
                <a:latin typeface="Rockwell" panose="02060603020205020403" pitchFamily="18" charset="77"/>
              </a:rPr>
              <a:t>Traffic collisions in urban areas pose significant challenges to public safety and place a heavy burden on emergency response systems</a:t>
            </a:r>
          </a:p>
          <a:p>
            <a:r>
              <a:rPr lang="en-US" sz="1900" dirty="0">
                <a:latin typeface="Rockwell" panose="02060603020205020403" pitchFamily="18" charset="77"/>
              </a:rPr>
              <a:t>To enhance public safety and optimize resource allocation, this project aims to analyze historical traffic collision data and the injuries caused due to these crashes</a:t>
            </a:r>
          </a:p>
        </p:txBody>
      </p:sp>
      <p:pic>
        <p:nvPicPr>
          <p:cNvPr id="38" name="Picture 34" descr="Aerial view of a city street intersection&#10;&#10;Description automatically generated">
            <a:extLst>
              <a:ext uri="{FF2B5EF4-FFF2-40B4-BE49-F238E27FC236}">
                <a16:creationId xmlns:a16="http://schemas.microsoft.com/office/drawing/2014/main" id="{E705BED2-B34A-097C-5DC5-CDDCEBDB214D}"/>
              </a:ext>
            </a:extLst>
          </p:cNvPr>
          <p:cNvPicPr>
            <a:picLocks noChangeAspect="1"/>
          </p:cNvPicPr>
          <p:nvPr/>
        </p:nvPicPr>
        <p:blipFill rotWithShape="1">
          <a:blip r:embed="rId2"/>
          <a:srcRect l="32497" r="17447"/>
          <a:stretch/>
        </p:blipFill>
        <p:spPr>
          <a:xfrm>
            <a:off x="6096000" y="10275"/>
            <a:ext cx="6102825" cy="6858000"/>
          </a:xfrm>
          <a:prstGeom prst="rect">
            <a:avLst/>
          </a:prstGeom>
        </p:spPr>
      </p:pic>
    </p:spTree>
    <p:extLst>
      <p:ext uri="{BB962C8B-B14F-4D97-AF65-F5344CB8AC3E}">
        <p14:creationId xmlns:p14="http://schemas.microsoft.com/office/powerpoint/2010/main" val="34114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43924174-90D7-D571-208D-34E687520BE4}"/>
              </a:ext>
            </a:extLst>
          </p:cNvPr>
          <p:cNvGraphicFramePr>
            <a:graphicFrameLocks noGrp="1"/>
          </p:cNvGraphicFramePr>
          <p:nvPr>
            <p:ph idx="1"/>
            <p:extLst>
              <p:ext uri="{D42A27DB-BD31-4B8C-83A1-F6EECF244321}">
                <p14:modId xmlns:p14="http://schemas.microsoft.com/office/powerpoint/2010/main" val="884526642"/>
              </p:ext>
            </p:extLst>
          </p:nvPr>
        </p:nvGraphicFramePr>
        <p:xfrm>
          <a:off x="118637" y="760172"/>
          <a:ext cx="11948845" cy="4859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99EE9AE-BBB6-E9F9-882F-75A4D56C133A}"/>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Future Scope</a:t>
            </a:r>
          </a:p>
        </p:txBody>
      </p:sp>
      <p:sp>
        <p:nvSpPr>
          <p:cNvPr id="2" name="Content Placeholder 2">
            <a:extLst>
              <a:ext uri="{FF2B5EF4-FFF2-40B4-BE49-F238E27FC236}">
                <a16:creationId xmlns:a16="http://schemas.microsoft.com/office/drawing/2014/main" id="{6571F08D-CDEE-7035-1929-FD440A3C4180}"/>
              </a:ext>
            </a:extLst>
          </p:cNvPr>
          <p:cNvSpPr>
            <a:spLocks/>
          </p:cNvSpPr>
          <p:nvPr/>
        </p:nvSpPr>
        <p:spPr>
          <a:xfrm>
            <a:off x="186220" y="5436907"/>
            <a:ext cx="11813681" cy="890332"/>
          </a:xfrm>
          <a:prstGeom prst="rect">
            <a:avLst/>
          </a:prstGeom>
          <a:ln>
            <a:noFill/>
          </a:ln>
        </p:spPr>
        <p:txBody>
          <a:bodyPr lIns="91440" tIns="45720" rIns="91440" bIns="45720" anchor="t">
            <a:normAutofit/>
          </a:bodyPr>
          <a:lstStyle/>
          <a:p>
            <a:pPr algn="just" defTabSz="731520">
              <a:lnSpc>
                <a:spcPct val="90000"/>
              </a:lnSpc>
              <a:spcAft>
                <a:spcPts val="600"/>
              </a:spcAft>
            </a:pPr>
            <a:r>
              <a:rPr lang="en-US" dirty="0">
                <a:latin typeface="Rockwell"/>
              </a:rPr>
              <a:t>More sophisticated models will allow policymakers to simulate the effects of various traffic laws and infrastructure changes before implementation. Forecasted data can be increasingly used to design targeted public safety campaigns, focusing on times and locations where data predicts high risk.</a:t>
            </a:r>
          </a:p>
        </p:txBody>
      </p:sp>
    </p:spTree>
    <p:extLst>
      <p:ext uri="{BB962C8B-B14F-4D97-AF65-F5344CB8AC3E}">
        <p14:creationId xmlns:p14="http://schemas.microsoft.com/office/powerpoint/2010/main" val="2406107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A745D-7409-DC8A-3294-3C5BDBB66788}"/>
              </a:ext>
            </a:extLst>
          </p:cNvPr>
          <p:cNvSpPr>
            <a:spLocks noGrp="1"/>
          </p:cNvSpPr>
          <p:nvPr>
            <p:ph type="title"/>
          </p:nvPr>
        </p:nvSpPr>
        <p:spPr>
          <a:xfrm>
            <a:off x="4008872" y="2942262"/>
            <a:ext cx="4269944" cy="973476"/>
          </a:xfrm>
        </p:spPr>
        <p:txBody>
          <a:bodyPr vert="horz" lIns="91440" tIns="45720" rIns="91440" bIns="45720" rtlCol="0" anchor="b">
            <a:normAutofit/>
          </a:bodyPr>
          <a:lstStyle/>
          <a:p>
            <a:pPr algn="ctr"/>
            <a:r>
              <a:rPr lang="en-US" sz="6000" kern="1200" dirty="0">
                <a:solidFill>
                  <a:schemeClr val="bg1">
                    <a:alpha val="60000"/>
                  </a:schemeClr>
                </a:solidFill>
                <a:latin typeface="Rockwell" panose="02060603020205020403" pitchFamily="18" charset="77"/>
              </a:rPr>
              <a:t>Thank You!</a:t>
            </a:r>
          </a:p>
        </p:txBody>
      </p:sp>
    </p:spTree>
    <p:extLst>
      <p:ext uri="{BB962C8B-B14F-4D97-AF65-F5344CB8AC3E}">
        <p14:creationId xmlns:p14="http://schemas.microsoft.com/office/powerpoint/2010/main" val="3313898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A0E5-4902-22C3-08CA-62A13927366B}"/>
              </a:ext>
            </a:extLst>
          </p:cNvPr>
          <p:cNvSpPr>
            <a:spLocks noGrp="1"/>
          </p:cNvSpPr>
          <p:nvPr>
            <p:ph type="title"/>
          </p:nvPr>
        </p:nvSpPr>
        <p:spPr>
          <a:xfrm>
            <a:off x="1156851" y="637762"/>
            <a:ext cx="9888496" cy="900131"/>
          </a:xfrm>
        </p:spPr>
        <p:txBody>
          <a:bodyPr anchor="t">
            <a:normAutofit/>
          </a:bodyPr>
          <a:lstStyle/>
          <a:p>
            <a:r>
              <a:rPr lang="en-US" dirty="0">
                <a:solidFill>
                  <a:schemeClr val="bg1"/>
                </a:solidFill>
                <a:latin typeface="Rockwell" panose="02060603020205020403" pitchFamily="18" charset="77"/>
              </a:rPr>
              <a:t>Appendix</a:t>
            </a: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7EEE2-9308-A570-BA45-0914985974D2}"/>
              </a:ext>
            </a:extLst>
          </p:cNvPr>
          <p:cNvSpPr>
            <a:spLocks noGrp="1"/>
          </p:cNvSpPr>
          <p:nvPr>
            <p:ph idx="1"/>
          </p:nvPr>
        </p:nvSpPr>
        <p:spPr>
          <a:xfrm>
            <a:off x="1155548" y="2217343"/>
            <a:ext cx="9880893" cy="3959619"/>
          </a:xfrm>
        </p:spPr>
        <p:txBody>
          <a:bodyPr>
            <a:normAutofit/>
          </a:bodyPr>
          <a:lstStyle/>
          <a:p>
            <a:r>
              <a:rPr lang="en-US" sz="2400" dirty="0">
                <a:latin typeface="Rockwell" panose="02060603020205020403" pitchFamily="18" charset="77"/>
              </a:rPr>
              <a:t>Data Preparation/Aggregation</a:t>
            </a:r>
          </a:p>
          <a:p>
            <a:r>
              <a:rPr lang="en-US" sz="2400" dirty="0">
                <a:latin typeface="Rockwell" panose="02060603020205020403" pitchFamily="18" charset="77"/>
              </a:rPr>
              <a:t>Differencing for time series stationarity</a:t>
            </a:r>
          </a:p>
          <a:p>
            <a:r>
              <a:rPr lang="en-US" sz="2400" dirty="0">
                <a:latin typeface="Rockwell" panose="02060603020205020403" pitchFamily="18" charset="77"/>
              </a:rPr>
              <a:t>Modeling crashes – STLM()</a:t>
            </a:r>
          </a:p>
          <a:p>
            <a:r>
              <a:rPr lang="en-US" sz="2400" dirty="0">
                <a:latin typeface="Rockwell" panose="02060603020205020403" pitchFamily="18" charset="77"/>
              </a:rPr>
              <a:t>Modeling crashes – ARIMAX coefficients</a:t>
            </a:r>
          </a:p>
          <a:p>
            <a:r>
              <a:rPr lang="en-US" sz="2400" dirty="0">
                <a:latin typeface="Rockwell" panose="02060603020205020403" pitchFamily="18" charset="77"/>
              </a:rPr>
              <a:t>Residuals Linear model – TSLM()</a:t>
            </a:r>
          </a:p>
        </p:txBody>
      </p:sp>
    </p:spTree>
    <p:extLst>
      <p:ext uri="{BB962C8B-B14F-4D97-AF65-F5344CB8AC3E}">
        <p14:creationId xmlns:p14="http://schemas.microsoft.com/office/powerpoint/2010/main" val="3262157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Preparation</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246897" y="4520629"/>
            <a:ext cx="11811224" cy="2337371"/>
          </a:xfrm>
          <a:prstGeom prst="rect">
            <a:avLst/>
          </a:prstGeom>
          <a:ln>
            <a:noFill/>
          </a:ln>
        </p:spPr>
        <p:txBody>
          <a:bodyPr lIns="91440" tIns="45720" rIns="91440" bIns="45720"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a:rPr>
              <a:t>The raw data has a unique row for each crash and a timestamp associated with the crash. </a:t>
            </a:r>
          </a:p>
          <a:p>
            <a:pPr marL="342900" indent="-342900" defTabSz="731520">
              <a:lnSpc>
                <a:spcPct val="90000"/>
              </a:lnSpc>
              <a:spcAft>
                <a:spcPts val="600"/>
              </a:spcAft>
              <a:buFont typeface="Arial" panose="020B0604020202020204" pitchFamily="34" charset="0"/>
              <a:buChar char="•"/>
            </a:pPr>
            <a:r>
              <a:rPr lang="en-US" sz="1900" dirty="0">
                <a:latin typeface="Rockwell"/>
              </a:rPr>
              <a:t>Each row also has the total number of injuries associated with that crash. </a:t>
            </a:r>
          </a:p>
          <a:p>
            <a:pPr marL="342900" indent="-342900" defTabSz="731520">
              <a:lnSpc>
                <a:spcPct val="90000"/>
              </a:lnSpc>
              <a:spcAft>
                <a:spcPts val="600"/>
              </a:spcAft>
              <a:buFont typeface="Arial" panose="020B0604020202020204" pitchFamily="34" charset="0"/>
              <a:buChar char="•"/>
            </a:pPr>
            <a:r>
              <a:rPr lang="en-US" sz="1900" dirty="0">
                <a:latin typeface="Rockwell"/>
              </a:rPr>
              <a:t>We extracted date from timestamp and down sampled the data to day level data. Aggregated the data to calculate crashes and injuries as follows:</a:t>
            </a:r>
          </a:p>
          <a:p>
            <a:pPr marL="800100" lvl="1" indent="-342900" defTabSz="731520">
              <a:lnSpc>
                <a:spcPct val="90000"/>
              </a:lnSpc>
              <a:spcAft>
                <a:spcPts val="600"/>
              </a:spcAft>
              <a:buFont typeface="Courier New" panose="02070309020205020404" pitchFamily="49" charset="0"/>
              <a:buChar char="o"/>
            </a:pPr>
            <a:r>
              <a:rPr lang="en-US" sz="1900" dirty="0">
                <a:latin typeface="Rockwell"/>
              </a:rPr>
              <a:t>Crashes  = Count(Rows)</a:t>
            </a:r>
          </a:p>
          <a:p>
            <a:pPr marL="800100" lvl="1" indent="-342900" defTabSz="731520">
              <a:lnSpc>
                <a:spcPct val="90000"/>
              </a:lnSpc>
              <a:spcAft>
                <a:spcPts val="600"/>
              </a:spcAft>
              <a:buFont typeface="Courier New" panose="02070309020205020404" pitchFamily="49" charset="0"/>
              <a:buChar char="o"/>
            </a:pPr>
            <a:r>
              <a:rPr lang="en-US" sz="1900" dirty="0">
                <a:latin typeface="Rockwell"/>
              </a:rPr>
              <a:t>Injuries = Sum(Injuries)</a:t>
            </a:r>
          </a:p>
        </p:txBody>
      </p:sp>
      <p:pic>
        <p:nvPicPr>
          <p:cNvPr id="8" name="Picture 7">
            <a:extLst>
              <a:ext uri="{FF2B5EF4-FFF2-40B4-BE49-F238E27FC236}">
                <a16:creationId xmlns:a16="http://schemas.microsoft.com/office/drawing/2014/main" id="{62583B97-B92C-2DBB-EE13-1DD48E9485F7}"/>
              </a:ext>
            </a:extLst>
          </p:cNvPr>
          <p:cNvPicPr>
            <a:picLocks noChangeAspect="1"/>
          </p:cNvPicPr>
          <p:nvPr/>
        </p:nvPicPr>
        <p:blipFill>
          <a:blip r:embed="rId3"/>
          <a:stretch>
            <a:fillRect/>
          </a:stretch>
        </p:blipFill>
        <p:spPr>
          <a:xfrm>
            <a:off x="246897" y="2062399"/>
            <a:ext cx="7772400" cy="1962503"/>
          </a:xfrm>
          <a:prstGeom prst="rect">
            <a:avLst/>
          </a:prstGeom>
          <a:ln>
            <a:solidFill>
              <a:schemeClr val="tx1"/>
            </a:solidFill>
          </a:ln>
        </p:spPr>
      </p:pic>
      <p:sp>
        <p:nvSpPr>
          <p:cNvPr id="9" name="Up Arrow 8">
            <a:extLst>
              <a:ext uri="{FF2B5EF4-FFF2-40B4-BE49-F238E27FC236}">
                <a16:creationId xmlns:a16="http://schemas.microsoft.com/office/drawing/2014/main" id="{2C98381E-D69F-60DE-6FA8-9CD8A6B50DBA}"/>
              </a:ext>
            </a:extLst>
          </p:cNvPr>
          <p:cNvSpPr/>
          <p:nvPr/>
        </p:nvSpPr>
        <p:spPr>
          <a:xfrm rot="5400000">
            <a:off x="8004427" y="2920504"/>
            <a:ext cx="400692" cy="246293"/>
          </a:xfrm>
          <a:prstGeom prs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7B44B417-2159-3C67-C818-0B6B67C1AD43}"/>
              </a:ext>
            </a:extLst>
          </p:cNvPr>
          <p:cNvPicPr>
            <a:picLocks noChangeAspect="1"/>
          </p:cNvPicPr>
          <p:nvPr/>
        </p:nvPicPr>
        <p:blipFill>
          <a:blip r:embed="rId4"/>
          <a:stretch>
            <a:fillRect/>
          </a:stretch>
        </p:blipFill>
        <p:spPr>
          <a:xfrm>
            <a:off x="8390246" y="2062399"/>
            <a:ext cx="3554859" cy="1962985"/>
          </a:xfrm>
          <a:prstGeom prst="rect">
            <a:avLst/>
          </a:prstGeom>
          <a:ln>
            <a:solidFill>
              <a:schemeClr val="tx1"/>
            </a:solidFill>
          </a:ln>
        </p:spPr>
      </p:pic>
      <p:sp>
        <p:nvSpPr>
          <p:cNvPr id="11" name="Content Placeholder 2">
            <a:extLst>
              <a:ext uri="{FF2B5EF4-FFF2-40B4-BE49-F238E27FC236}">
                <a16:creationId xmlns:a16="http://schemas.microsoft.com/office/drawing/2014/main" id="{5FC548A8-1E16-FE56-96A8-EDE05EA47ACD}"/>
              </a:ext>
            </a:extLst>
          </p:cNvPr>
          <p:cNvSpPr>
            <a:spLocks/>
          </p:cNvSpPr>
          <p:nvPr/>
        </p:nvSpPr>
        <p:spPr>
          <a:xfrm>
            <a:off x="3585746" y="1438383"/>
            <a:ext cx="1273929" cy="400692"/>
          </a:xfrm>
          <a:prstGeom prst="rect">
            <a:avLst/>
          </a:prstGeom>
        </p:spPr>
        <p:txBody>
          <a:bodyPr anchor="t">
            <a:normAutofit/>
          </a:bodyPr>
          <a:lstStyle/>
          <a:p>
            <a:pPr algn="ctr" defTabSz="731520">
              <a:lnSpc>
                <a:spcPct val="90000"/>
              </a:lnSpc>
              <a:spcAft>
                <a:spcPts val="600"/>
              </a:spcAft>
            </a:pPr>
            <a:r>
              <a:rPr lang="en-US" b="1" dirty="0">
                <a:latin typeface="Rockwell" panose="02060603020205020403" pitchFamily="18" charset="77"/>
              </a:rPr>
              <a:t>Raw Data</a:t>
            </a:r>
            <a:endParaRPr lang="en-US" b="1"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670CF60A-1A1A-D95D-30AC-E13F969F5EE6}"/>
              </a:ext>
            </a:extLst>
          </p:cNvPr>
          <p:cNvSpPr>
            <a:spLocks/>
          </p:cNvSpPr>
          <p:nvPr/>
        </p:nvSpPr>
        <p:spPr>
          <a:xfrm>
            <a:off x="9388726" y="1441923"/>
            <a:ext cx="1557897" cy="400692"/>
          </a:xfrm>
          <a:prstGeom prst="rect">
            <a:avLst/>
          </a:prstGeom>
        </p:spPr>
        <p:txBody>
          <a:bodyPr anchor="t">
            <a:normAutofit/>
          </a:bodyPr>
          <a:lstStyle/>
          <a:p>
            <a:pPr algn="ctr" defTabSz="731520">
              <a:lnSpc>
                <a:spcPct val="90000"/>
              </a:lnSpc>
              <a:spcAft>
                <a:spcPts val="600"/>
              </a:spcAft>
            </a:pPr>
            <a:r>
              <a:rPr lang="en-US" b="1" dirty="0">
                <a:latin typeface="Rockwell" panose="02060603020205020403" pitchFamily="18" charset="77"/>
              </a:rPr>
              <a:t>Final Data</a:t>
            </a:r>
            <a:endParaRPr lang="en-US" b="1" kern="1200" dirty="0">
              <a:solidFill>
                <a:schemeClr val="tx1"/>
              </a:solidFill>
              <a:latin typeface="Rockwell" panose="02060603020205020403" pitchFamily="18" charset="77"/>
              <a:ea typeface="+mn-ea"/>
              <a:cs typeface="+mn-cs"/>
            </a:endParaRPr>
          </a:p>
        </p:txBody>
      </p:sp>
    </p:spTree>
    <p:extLst>
      <p:ext uri="{BB962C8B-B14F-4D97-AF65-F5344CB8AC3E}">
        <p14:creationId xmlns:p14="http://schemas.microsoft.com/office/powerpoint/2010/main" val="187338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Differencing</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9061807" y="1023389"/>
            <a:ext cx="2872404" cy="5645282"/>
          </a:xfrm>
          <a:prstGeom prst="rect">
            <a:avLst/>
          </a:prstGeom>
          <a:ln>
            <a:noFill/>
          </a:ln>
        </p:spPr>
        <p:txBody>
          <a:bodyPr lIns="91440" tIns="45720" rIns="91440" bIns="45720" anchor="ctr">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a:rPr>
              <a:t>After 4 rounds of seasonal differencing of the data, we were able to achieve near stationarity.</a:t>
            </a:r>
          </a:p>
          <a:p>
            <a:pPr marL="342900" indent="-342900" defTabSz="731520">
              <a:lnSpc>
                <a:spcPct val="90000"/>
              </a:lnSpc>
              <a:spcAft>
                <a:spcPts val="600"/>
              </a:spcAft>
              <a:buFont typeface="Arial" panose="020B0604020202020204" pitchFamily="34" charset="0"/>
              <a:buChar char="•"/>
            </a:pPr>
            <a:r>
              <a:rPr lang="en-US" sz="1900" dirty="0">
                <a:latin typeface="Rockwell"/>
              </a:rPr>
              <a:t>Passes </a:t>
            </a:r>
            <a:r>
              <a:rPr lang="en-US" sz="1900" dirty="0" err="1">
                <a:latin typeface="Rockwell"/>
              </a:rPr>
              <a:t>Ljung</a:t>
            </a:r>
            <a:r>
              <a:rPr lang="en-US" sz="1900" dirty="0">
                <a:latin typeface="Rockwell"/>
              </a:rPr>
              <a:t>-Box test with a p-value of 0.1289</a:t>
            </a:r>
          </a:p>
          <a:p>
            <a:pPr marL="342900" indent="-342900" defTabSz="731520">
              <a:lnSpc>
                <a:spcPct val="90000"/>
              </a:lnSpc>
              <a:spcAft>
                <a:spcPts val="600"/>
              </a:spcAft>
              <a:buFont typeface="Arial" panose="020B0604020202020204" pitchFamily="34" charset="0"/>
              <a:buChar char="•"/>
            </a:pPr>
            <a:r>
              <a:rPr lang="en-US" sz="1900" dirty="0">
                <a:latin typeface="Rockwell"/>
              </a:rPr>
              <a:t>Passes Augmented Dickey-Fuller test with a p-value of 0.01</a:t>
            </a:r>
          </a:p>
          <a:p>
            <a:pPr marL="342900" indent="-342900" defTabSz="731520">
              <a:lnSpc>
                <a:spcPct val="90000"/>
              </a:lnSpc>
              <a:spcAft>
                <a:spcPts val="600"/>
              </a:spcAft>
              <a:buFont typeface="Arial" panose="020B0604020202020204" pitchFamily="34" charset="0"/>
              <a:buChar char="•"/>
            </a:pPr>
            <a:r>
              <a:rPr lang="en-US" sz="1900" dirty="0">
                <a:latin typeface="Rockwell"/>
              </a:rPr>
              <a:t>Passes KPSS test for level and trend stationarity with p-values 0.1 each</a:t>
            </a:r>
          </a:p>
        </p:txBody>
      </p:sp>
      <p:pic>
        <p:nvPicPr>
          <p:cNvPr id="3" name="Picture 2" descr="A graph of data overlay&#10;&#10;Description automatically generated with medium confidence">
            <a:extLst>
              <a:ext uri="{FF2B5EF4-FFF2-40B4-BE49-F238E27FC236}">
                <a16:creationId xmlns:a16="http://schemas.microsoft.com/office/drawing/2014/main" id="{C4492477-1A99-7E52-547A-EEFE70B72074}"/>
              </a:ext>
            </a:extLst>
          </p:cNvPr>
          <p:cNvPicPr>
            <a:picLocks noChangeAspect="1"/>
          </p:cNvPicPr>
          <p:nvPr/>
        </p:nvPicPr>
        <p:blipFill rotWithShape="1">
          <a:blip r:embed="rId3"/>
          <a:srcRect t="7584"/>
          <a:stretch/>
        </p:blipFill>
        <p:spPr>
          <a:xfrm>
            <a:off x="90889" y="1023389"/>
            <a:ext cx="4320000" cy="2771270"/>
          </a:xfrm>
          <a:prstGeom prst="rect">
            <a:avLst/>
          </a:prstGeom>
          <a:ln>
            <a:solidFill>
              <a:schemeClr val="tx1"/>
            </a:solidFill>
          </a:ln>
        </p:spPr>
      </p:pic>
      <p:pic>
        <p:nvPicPr>
          <p:cNvPr id="7" name="Picture 6">
            <a:extLst>
              <a:ext uri="{FF2B5EF4-FFF2-40B4-BE49-F238E27FC236}">
                <a16:creationId xmlns:a16="http://schemas.microsoft.com/office/drawing/2014/main" id="{BC0DF64A-B705-295F-F39F-E9EF753F8E7E}"/>
              </a:ext>
            </a:extLst>
          </p:cNvPr>
          <p:cNvPicPr>
            <a:picLocks noChangeAspect="1"/>
          </p:cNvPicPr>
          <p:nvPr/>
        </p:nvPicPr>
        <p:blipFill rotWithShape="1">
          <a:blip r:embed="rId4"/>
          <a:srcRect t="7584"/>
          <a:stretch/>
        </p:blipFill>
        <p:spPr>
          <a:xfrm>
            <a:off x="4501778" y="1023389"/>
            <a:ext cx="4320000" cy="2771270"/>
          </a:xfrm>
          <a:prstGeom prst="rect">
            <a:avLst/>
          </a:prstGeom>
          <a:ln>
            <a:solidFill>
              <a:schemeClr val="tx1"/>
            </a:solidFill>
          </a:ln>
        </p:spPr>
      </p:pic>
      <p:pic>
        <p:nvPicPr>
          <p:cNvPr id="14" name="Picture 13">
            <a:extLst>
              <a:ext uri="{FF2B5EF4-FFF2-40B4-BE49-F238E27FC236}">
                <a16:creationId xmlns:a16="http://schemas.microsoft.com/office/drawing/2014/main" id="{EE6CE45C-C1BC-3002-6B24-6B1A48625532}"/>
              </a:ext>
            </a:extLst>
          </p:cNvPr>
          <p:cNvPicPr>
            <a:picLocks noChangeAspect="1"/>
          </p:cNvPicPr>
          <p:nvPr/>
        </p:nvPicPr>
        <p:blipFill rotWithShape="1">
          <a:blip r:embed="rId5"/>
          <a:srcRect t="7584"/>
          <a:stretch/>
        </p:blipFill>
        <p:spPr>
          <a:xfrm>
            <a:off x="90889" y="3897401"/>
            <a:ext cx="4320000" cy="2771270"/>
          </a:xfrm>
          <a:prstGeom prst="rect">
            <a:avLst/>
          </a:prstGeom>
          <a:ln>
            <a:solidFill>
              <a:schemeClr val="tx1"/>
            </a:solidFill>
          </a:ln>
        </p:spPr>
      </p:pic>
      <p:pic>
        <p:nvPicPr>
          <p:cNvPr id="16" name="Picture 15">
            <a:extLst>
              <a:ext uri="{FF2B5EF4-FFF2-40B4-BE49-F238E27FC236}">
                <a16:creationId xmlns:a16="http://schemas.microsoft.com/office/drawing/2014/main" id="{857489F9-F673-3C44-B962-1B9FCC952D97}"/>
              </a:ext>
            </a:extLst>
          </p:cNvPr>
          <p:cNvPicPr>
            <a:picLocks noChangeAspect="1"/>
          </p:cNvPicPr>
          <p:nvPr/>
        </p:nvPicPr>
        <p:blipFill rotWithShape="1">
          <a:blip r:embed="rId6"/>
          <a:srcRect t="7584"/>
          <a:stretch/>
        </p:blipFill>
        <p:spPr>
          <a:xfrm>
            <a:off x="4501778" y="3897401"/>
            <a:ext cx="4320000" cy="2771271"/>
          </a:xfrm>
          <a:prstGeom prst="rect">
            <a:avLst/>
          </a:prstGeom>
          <a:ln>
            <a:solidFill>
              <a:schemeClr val="tx1"/>
            </a:solidFill>
          </a:ln>
        </p:spPr>
      </p:pic>
    </p:spTree>
    <p:extLst>
      <p:ext uri="{BB962C8B-B14F-4D97-AF65-F5344CB8AC3E}">
        <p14:creationId xmlns:p14="http://schemas.microsoft.com/office/powerpoint/2010/main" val="233081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BCF281-25E7-409E-F6BE-98535CDCD6E4}"/>
              </a:ext>
            </a:extLst>
          </p:cNvPr>
          <p:cNvSpPr txBox="1"/>
          <p:nvPr/>
        </p:nvSpPr>
        <p:spPr>
          <a:xfrm>
            <a:off x="6223000" y="5683179"/>
            <a:ext cx="57531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ea typeface="+mn-lt"/>
                <a:cs typeface="+mn-lt"/>
              </a:rPr>
              <a:t>The model residuals fail the </a:t>
            </a:r>
            <a:r>
              <a:rPr lang="en-US" sz="1600" dirty="0" err="1">
                <a:latin typeface="Rockwell" panose="02060603020205020403" pitchFamily="18" charset="77"/>
                <a:ea typeface="+mn-lt"/>
                <a:cs typeface="+mn-lt"/>
              </a:rPr>
              <a:t>Ljung</a:t>
            </a:r>
            <a:r>
              <a:rPr lang="en-US" sz="1600" dirty="0">
                <a:latin typeface="Rockwell" panose="02060603020205020403" pitchFamily="18" charset="77"/>
                <a:ea typeface="+mn-lt"/>
                <a:cs typeface="+mn-lt"/>
              </a:rPr>
              <a:t>-Box test (p-value &lt; 2.2e-16), suggesting high autocorrelation between residuals with multiple significant lag. We can see seasonality in residuals.</a:t>
            </a:r>
            <a:endParaRPr lang="en-US" sz="1600" dirty="0">
              <a:latin typeface="Rockwell" panose="02060603020205020403" pitchFamily="18" charset="77"/>
            </a:endParaRPr>
          </a:p>
        </p:txBody>
      </p:sp>
      <p:sp>
        <p:nvSpPr>
          <p:cNvPr id="7" name="TextBox 6">
            <a:extLst>
              <a:ext uri="{FF2B5EF4-FFF2-40B4-BE49-F238E27FC236}">
                <a16:creationId xmlns:a16="http://schemas.microsoft.com/office/drawing/2014/main" id="{40618805-4D6A-A573-1D63-B608C08E8735}"/>
              </a:ext>
            </a:extLst>
          </p:cNvPr>
          <p:cNvSpPr txBox="1"/>
          <p:nvPr/>
        </p:nvSpPr>
        <p:spPr>
          <a:xfrm>
            <a:off x="276225" y="5683179"/>
            <a:ext cx="56705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Rockwell" panose="02060603020205020403" pitchFamily="18" charset="77"/>
                <a:cs typeface="Calibri"/>
              </a:rPr>
              <a:t>Even though the forecasts look reasonable and in line with the overall pattern of the data, the residuals are highly autocorrelated hence not a reliable model.</a:t>
            </a:r>
          </a:p>
        </p:txBody>
      </p:sp>
      <p:sp>
        <p:nvSpPr>
          <p:cNvPr id="12" name="Title 1">
            <a:extLst>
              <a:ext uri="{FF2B5EF4-FFF2-40B4-BE49-F238E27FC236}">
                <a16:creationId xmlns:a16="http://schemas.microsoft.com/office/drawing/2014/main" id="{BBD48817-C8BB-8EA1-D544-388A61E248A9}"/>
              </a:ext>
            </a:extLst>
          </p:cNvPr>
          <p:cNvSpPr>
            <a:spLocks noGrp="1"/>
          </p:cNvSpPr>
          <p:nvPr>
            <p:ph type="title"/>
          </p:nvPr>
        </p:nvSpPr>
        <p:spPr>
          <a:xfrm>
            <a:off x="2085663" y="-158336"/>
            <a:ext cx="7890533" cy="1325563"/>
          </a:xfrm>
        </p:spPr>
        <p:txBody>
          <a:bodyPr>
            <a:normAutofit/>
          </a:bodyPr>
          <a:lstStyle/>
          <a:p>
            <a:pPr algn="ctr">
              <a:lnSpc>
                <a:spcPct val="90000"/>
              </a:lnSpc>
              <a:spcBef>
                <a:spcPct val="0"/>
              </a:spcBef>
              <a:spcAft>
                <a:spcPts val="600"/>
              </a:spcAft>
            </a:pPr>
            <a:r>
              <a:rPr lang="en-US" sz="4400" dirty="0">
                <a:latin typeface="Rockwell"/>
                <a:ea typeface="+mj-ea"/>
                <a:cs typeface="+mj-cs"/>
              </a:rPr>
              <a:t>Modeling - STLM</a:t>
            </a:r>
          </a:p>
        </p:txBody>
      </p:sp>
      <p:cxnSp>
        <p:nvCxnSpPr>
          <p:cNvPr id="13" name="Straight Connector 12">
            <a:extLst>
              <a:ext uri="{FF2B5EF4-FFF2-40B4-BE49-F238E27FC236}">
                <a16:creationId xmlns:a16="http://schemas.microsoft.com/office/drawing/2014/main" id="{9F560792-612C-EB2C-2F57-9F24549AEBE6}"/>
              </a:ext>
            </a:extLst>
          </p:cNvPr>
          <p:cNvCxnSpPr>
            <a:cxnSpLocks/>
          </p:cNvCxnSpPr>
          <p:nvPr/>
        </p:nvCxnSpPr>
        <p:spPr>
          <a:xfrm>
            <a:off x="6096000" y="1759215"/>
            <a:ext cx="0" cy="49683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Content Placeholder 2">
            <a:extLst>
              <a:ext uri="{FF2B5EF4-FFF2-40B4-BE49-F238E27FC236}">
                <a16:creationId xmlns:a16="http://schemas.microsoft.com/office/drawing/2014/main" id="{FB712875-BE16-2D22-3CD5-91978B8F708B}"/>
              </a:ext>
            </a:extLst>
          </p:cNvPr>
          <p:cNvSpPr>
            <a:spLocks/>
          </p:cNvSpPr>
          <p:nvPr/>
        </p:nvSpPr>
        <p:spPr>
          <a:xfrm>
            <a:off x="189159" y="1174775"/>
            <a:ext cx="11813681" cy="890332"/>
          </a:xfrm>
          <a:prstGeom prst="rect">
            <a:avLst/>
          </a:prstGeom>
        </p:spPr>
        <p:txBody>
          <a:bodyPr lIns="91440" tIns="45720" rIns="91440" bIns="45720" anchor="t">
            <a:normAutofit/>
          </a:bodyPr>
          <a:lstStyle/>
          <a:p>
            <a:r>
              <a:rPr lang="en-US" dirty="0">
                <a:latin typeface="Rockwell"/>
                <a:cs typeface="Calibri"/>
              </a:rPr>
              <a:t>STLM is used to fit a model to the crashes data with multiple seasonal periods </a:t>
            </a:r>
            <a:r>
              <a:rPr lang="en-US" sz="1800" dirty="0">
                <a:latin typeface="Rockwell"/>
              </a:rPr>
              <a:t>5,7,183 and 365. It fits an ETS(A,N,N) model with additive errors. </a:t>
            </a:r>
            <a:r>
              <a:rPr lang="en-US" dirty="0">
                <a:latin typeface="Rockwell"/>
              </a:rPr>
              <a:t>The model is not able to identify and account for the seasonality.</a:t>
            </a:r>
            <a:endParaRPr lang="en-US" dirty="0">
              <a:latin typeface="Rockwell"/>
              <a:cs typeface="Calibri"/>
            </a:endParaRPr>
          </a:p>
        </p:txBody>
      </p:sp>
      <p:pic>
        <p:nvPicPr>
          <p:cNvPr id="2" name="Picture 1">
            <a:extLst>
              <a:ext uri="{FF2B5EF4-FFF2-40B4-BE49-F238E27FC236}">
                <a16:creationId xmlns:a16="http://schemas.microsoft.com/office/drawing/2014/main" id="{054A5819-8DB2-3604-9144-569883AE224E}"/>
              </a:ext>
            </a:extLst>
          </p:cNvPr>
          <p:cNvPicPr>
            <a:picLocks noChangeAspect="1"/>
          </p:cNvPicPr>
          <p:nvPr/>
        </p:nvPicPr>
        <p:blipFill>
          <a:blip r:embed="rId2"/>
          <a:stretch>
            <a:fillRect/>
          </a:stretch>
        </p:blipFill>
        <p:spPr>
          <a:xfrm>
            <a:off x="6264279" y="2000695"/>
            <a:ext cx="5670541" cy="3496428"/>
          </a:xfrm>
          <a:prstGeom prst="rect">
            <a:avLst/>
          </a:prstGeom>
        </p:spPr>
      </p:pic>
      <p:pic>
        <p:nvPicPr>
          <p:cNvPr id="5" name="Picture 4">
            <a:extLst>
              <a:ext uri="{FF2B5EF4-FFF2-40B4-BE49-F238E27FC236}">
                <a16:creationId xmlns:a16="http://schemas.microsoft.com/office/drawing/2014/main" id="{A1E36CD4-FC4D-4FB5-954A-B2ACDE019272}"/>
              </a:ext>
            </a:extLst>
          </p:cNvPr>
          <p:cNvPicPr>
            <a:picLocks noChangeAspect="1"/>
          </p:cNvPicPr>
          <p:nvPr/>
        </p:nvPicPr>
        <p:blipFill>
          <a:blip r:embed="rId3"/>
          <a:stretch>
            <a:fillRect/>
          </a:stretch>
        </p:blipFill>
        <p:spPr>
          <a:xfrm>
            <a:off x="214795" y="1990755"/>
            <a:ext cx="5670000" cy="3496094"/>
          </a:xfrm>
          <a:prstGeom prst="rect">
            <a:avLst/>
          </a:prstGeom>
        </p:spPr>
      </p:pic>
    </p:spTree>
    <p:extLst>
      <p:ext uri="{BB962C8B-B14F-4D97-AF65-F5344CB8AC3E}">
        <p14:creationId xmlns:p14="http://schemas.microsoft.com/office/powerpoint/2010/main" val="127982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79C04-1D6A-71C0-951E-9903957FD51A}"/>
              </a:ext>
            </a:extLst>
          </p:cNvPr>
          <p:cNvPicPr>
            <a:picLocks noChangeAspect="1"/>
          </p:cNvPicPr>
          <p:nvPr/>
        </p:nvPicPr>
        <p:blipFill>
          <a:blip r:embed="rId2"/>
          <a:stretch>
            <a:fillRect/>
          </a:stretch>
        </p:blipFill>
        <p:spPr>
          <a:xfrm>
            <a:off x="66197" y="1192050"/>
            <a:ext cx="7242964" cy="4473899"/>
          </a:xfrm>
          <a:prstGeom prst="rect">
            <a:avLst/>
          </a:prstGeom>
        </p:spPr>
      </p:pic>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Residuals of Linear model</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205483" y="5917915"/>
            <a:ext cx="11755933" cy="940085"/>
          </a:xfrm>
          <a:prstGeom prst="rect">
            <a:avLst/>
          </a:prstGeom>
          <a:ln>
            <a:noFill/>
          </a:ln>
        </p:spPr>
        <p:txBody>
          <a:bodyPr lIns="91440" tIns="45720" rIns="91440" bIns="45720" anchor="t">
            <a:normAutofit/>
          </a:bodyPr>
          <a:lstStyle/>
          <a:p>
            <a:pPr defTabSz="731520">
              <a:lnSpc>
                <a:spcPct val="90000"/>
              </a:lnSpc>
              <a:spcAft>
                <a:spcPts val="600"/>
              </a:spcAft>
            </a:pPr>
            <a:r>
              <a:rPr lang="en-US" dirty="0">
                <a:latin typeface="Rockwell"/>
              </a:rPr>
              <a:t>The model has R squared of 0.38, which means that crashes time series is able to capture 38% variation in the injuries time series. However, the residuals show seasonality and clearly indicate that the model has not been able to capture the underlying patterns in the data. </a:t>
            </a:r>
          </a:p>
        </p:txBody>
      </p:sp>
      <p:pic>
        <p:nvPicPr>
          <p:cNvPr id="2" name="Picture 1">
            <a:extLst>
              <a:ext uri="{FF2B5EF4-FFF2-40B4-BE49-F238E27FC236}">
                <a16:creationId xmlns:a16="http://schemas.microsoft.com/office/drawing/2014/main" id="{1964948D-2A08-A28E-E5CB-9520CDB8BD5F}"/>
              </a:ext>
            </a:extLst>
          </p:cNvPr>
          <p:cNvPicPr>
            <a:picLocks noChangeAspect="1"/>
          </p:cNvPicPr>
          <p:nvPr/>
        </p:nvPicPr>
        <p:blipFill>
          <a:blip r:embed="rId3"/>
          <a:stretch>
            <a:fillRect/>
          </a:stretch>
        </p:blipFill>
        <p:spPr>
          <a:xfrm>
            <a:off x="7329711" y="1972571"/>
            <a:ext cx="4718453" cy="2912858"/>
          </a:xfrm>
          <a:prstGeom prst="rect">
            <a:avLst/>
          </a:prstGeom>
          <a:ln>
            <a:solidFill>
              <a:schemeClr val="tx1"/>
            </a:solidFill>
          </a:ln>
        </p:spPr>
      </p:pic>
    </p:spTree>
    <p:extLst>
      <p:ext uri="{BB962C8B-B14F-4D97-AF65-F5344CB8AC3E}">
        <p14:creationId xmlns:p14="http://schemas.microsoft.com/office/powerpoint/2010/main" val="3654923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8FFC88-3C51-800E-592A-76E318913A0D}"/>
              </a:ext>
            </a:extLst>
          </p:cNvPr>
          <p:cNvSpPr txBox="1">
            <a:spLocks/>
          </p:cNvSpPr>
          <p:nvPr/>
        </p:nvSpPr>
        <p:spPr>
          <a:xfrm>
            <a:off x="0" y="-15833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Modeling crashes – ARIMAX coefficients</a:t>
            </a:r>
          </a:p>
        </p:txBody>
      </p:sp>
      <p:sp>
        <p:nvSpPr>
          <p:cNvPr id="6" name="Content Placeholder 2">
            <a:extLst>
              <a:ext uri="{FF2B5EF4-FFF2-40B4-BE49-F238E27FC236}">
                <a16:creationId xmlns:a16="http://schemas.microsoft.com/office/drawing/2014/main" id="{E7A41F2F-74DC-C5DA-C29A-26A70560B86F}"/>
              </a:ext>
            </a:extLst>
          </p:cNvPr>
          <p:cNvSpPr>
            <a:spLocks/>
          </p:cNvSpPr>
          <p:nvPr/>
        </p:nvSpPr>
        <p:spPr>
          <a:xfrm>
            <a:off x="0" y="5435600"/>
            <a:ext cx="12191999" cy="1422402"/>
          </a:xfrm>
          <a:prstGeom prst="rect">
            <a:avLst/>
          </a:prstGeom>
          <a:ln>
            <a:noFill/>
          </a:ln>
        </p:spPr>
        <p:txBody>
          <a:bodyPr lIns="91440" tIns="45720" rIns="91440" bIns="45720" anchor="t">
            <a:normAutofit/>
          </a:bodyPr>
          <a:lstStyle/>
          <a:p>
            <a:pPr defTabSz="731520">
              <a:lnSpc>
                <a:spcPct val="90000"/>
              </a:lnSpc>
              <a:spcAft>
                <a:spcPts val="600"/>
              </a:spcAft>
            </a:pPr>
            <a:r>
              <a:rPr lang="en-US" dirty="0">
                <a:latin typeface="Rockwell"/>
              </a:rPr>
              <a:t>The Regression with ARIMA errors model uses </a:t>
            </a:r>
            <a:r>
              <a:rPr lang="en-US" dirty="0" err="1">
                <a:latin typeface="Rockwell"/>
              </a:rPr>
              <a:t>fourier</a:t>
            </a:r>
            <a:r>
              <a:rPr lang="en-US" dirty="0">
                <a:latin typeface="Rockwell"/>
              </a:rPr>
              <a:t> terms as regressors. For each of the seasonal component, an optimal value of K was chosen using multiple iterations and trials. The K values for each seasonal component are: (5: K = 2), (7: K=3), (183: K=5), (365: K=7)</a:t>
            </a:r>
          </a:p>
          <a:p>
            <a:pPr defTabSz="731520">
              <a:lnSpc>
                <a:spcPct val="90000"/>
              </a:lnSpc>
              <a:spcAft>
                <a:spcPts val="600"/>
              </a:spcAft>
            </a:pPr>
            <a:r>
              <a:rPr lang="en-US" dirty="0">
                <a:latin typeface="Rockwell"/>
              </a:rPr>
              <a:t>There are total 37 coefficients: 1 for intercept, 1 for AR term, 1 for MA term and 17 each for sin and cos coefficients of the </a:t>
            </a:r>
            <a:r>
              <a:rPr lang="en-US" dirty="0" err="1">
                <a:latin typeface="Rockwell"/>
              </a:rPr>
              <a:t>fourier</a:t>
            </a:r>
            <a:r>
              <a:rPr lang="en-US" dirty="0">
                <a:latin typeface="Rockwell"/>
              </a:rPr>
              <a:t> terms</a:t>
            </a:r>
          </a:p>
        </p:txBody>
      </p:sp>
      <p:pic>
        <p:nvPicPr>
          <p:cNvPr id="3" name="Picture 2">
            <a:extLst>
              <a:ext uri="{FF2B5EF4-FFF2-40B4-BE49-F238E27FC236}">
                <a16:creationId xmlns:a16="http://schemas.microsoft.com/office/drawing/2014/main" id="{8DA5DDCA-43F3-9B20-2F4E-F69ED3CE6900}"/>
              </a:ext>
            </a:extLst>
          </p:cNvPr>
          <p:cNvPicPr>
            <a:picLocks noChangeAspect="1"/>
          </p:cNvPicPr>
          <p:nvPr/>
        </p:nvPicPr>
        <p:blipFill>
          <a:blip r:embed="rId3"/>
          <a:stretch>
            <a:fillRect/>
          </a:stretch>
        </p:blipFill>
        <p:spPr>
          <a:xfrm>
            <a:off x="59668" y="1252978"/>
            <a:ext cx="12072662" cy="3783083"/>
          </a:xfrm>
          <a:prstGeom prst="rect">
            <a:avLst/>
          </a:prstGeom>
          <a:ln>
            <a:solidFill>
              <a:schemeClr val="tx1"/>
            </a:solidFill>
          </a:ln>
        </p:spPr>
      </p:pic>
    </p:spTree>
    <p:extLst>
      <p:ext uri="{BB962C8B-B14F-4D97-AF65-F5344CB8AC3E}">
        <p14:creationId xmlns:p14="http://schemas.microsoft.com/office/powerpoint/2010/main" val="723592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7" name="Rectangle 4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8C597-AC71-867C-7E0F-424B8CEA998B}"/>
              </a:ext>
            </a:extLst>
          </p:cNvPr>
          <p:cNvSpPr>
            <a:spLocks noGrp="1"/>
          </p:cNvSpPr>
          <p:nvPr>
            <p:ph type="title"/>
          </p:nvPr>
        </p:nvSpPr>
        <p:spPr>
          <a:xfrm>
            <a:off x="761803" y="350196"/>
            <a:ext cx="4646904" cy="1624520"/>
          </a:xfrm>
        </p:spPr>
        <p:txBody>
          <a:bodyPr anchor="ctr">
            <a:normAutofit/>
          </a:bodyPr>
          <a:lstStyle/>
          <a:p>
            <a:r>
              <a:rPr lang="en-US" dirty="0">
                <a:latin typeface="Rockwell" panose="02060603020205020403" pitchFamily="18" charset="77"/>
              </a:rPr>
              <a:t>Business Objective</a:t>
            </a:r>
            <a:endParaRPr lang="en-US" dirty="0"/>
          </a:p>
        </p:txBody>
      </p:sp>
      <p:sp>
        <p:nvSpPr>
          <p:cNvPr id="3" name="Content Placeholder 2">
            <a:extLst>
              <a:ext uri="{FF2B5EF4-FFF2-40B4-BE49-F238E27FC236}">
                <a16:creationId xmlns:a16="http://schemas.microsoft.com/office/drawing/2014/main" id="{8E18E40A-4D47-B489-981C-132BE59336D6}"/>
              </a:ext>
            </a:extLst>
          </p:cNvPr>
          <p:cNvSpPr>
            <a:spLocks noGrp="1"/>
          </p:cNvSpPr>
          <p:nvPr>
            <p:ph idx="1"/>
          </p:nvPr>
        </p:nvSpPr>
        <p:spPr>
          <a:xfrm>
            <a:off x="761802" y="2743200"/>
            <a:ext cx="4646905" cy="3613149"/>
          </a:xfrm>
        </p:spPr>
        <p:txBody>
          <a:bodyPr anchor="ctr">
            <a:normAutofit/>
          </a:bodyPr>
          <a:lstStyle/>
          <a:p>
            <a:r>
              <a:rPr lang="en-US" sz="1900" dirty="0">
                <a:latin typeface="Rockwell" panose="02060603020205020403" pitchFamily="18" charset="77"/>
              </a:rPr>
              <a:t>The primary goal of this project is to develop forecasting models that can accurately forecast the frequency of traffic collisions and accidents </a:t>
            </a:r>
          </a:p>
          <a:p>
            <a:r>
              <a:rPr lang="en-US" sz="1900" dirty="0">
                <a:latin typeface="Rockwell" panose="02060603020205020403" pitchFamily="18" charset="77"/>
              </a:rPr>
              <a:t>We also want to predict injuries along with the traffic crashes</a:t>
            </a:r>
          </a:p>
          <a:p>
            <a:r>
              <a:rPr lang="en-US" sz="1900" dirty="0">
                <a:latin typeface="Rockwell" panose="02060603020205020403" pitchFamily="18" charset="77"/>
              </a:rPr>
              <a:t>These predictions will assist law enforcement agencies and healthcare facilities in anticipating periods of increased workload, thereby enabling better preparedness and response strategies</a:t>
            </a:r>
          </a:p>
        </p:txBody>
      </p:sp>
      <p:pic>
        <p:nvPicPr>
          <p:cNvPr id="4" name="Picture 3" descr="Blurred motion traffic">
            <a:extLst>
              <a:ext uri="{FF2B5EF4-FFF2-40B4-BE49-F238E27FC236}">
                <a16:creationId xmlns:a16="http://schemas.microsoft.com/office/drawing/2014/main" id="{9AB99911-9541-93AF-3595-7B64354C557F}"/>
              </a:ext>
            </a:extLst>
          </p:cNvPr>
          <p:cNvPicPr>
            <a:picLocks noChangeAspect="1"/>
          </p:cNvPicPr>
          <p:nvPr/>
        </p:nvPicPr>
        <p:blipFill rotWithShape="1">
          <a:blip r:embed="rId2"/>
          <a:srcRect l="31168" r="9498" b="-1"/>
          <a:stretch/>
        </p:blipFill>
        <p:spPr>
          <a:xfrm>
            <a:off x="6096000" y="10"/>
            <a:ext cx="6095999" cy="6857990"/>
          </a:xfrm>
          <a:prstGeom prst="rect">
            <a:avLst/>
          </a:prstGeom>
        </p:spPr>
      </p:pic>
    </p:spTree>
    <p:extLst>
      <p:ext uri="{BB962C8B-B14F-4D97-AF65-F5344CB8AC3E}">
        <p14:creationId xmlns:p14="http://schemas.microsoft.com/office/powerpoint/2010/main" val="330173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43924174-90D7-D571-208D-34E687520BE4}"/>
              </a:ext>
            </a:extLst>
          </p:cNvPr>
          <p:cNvGraphicFramePr>
            <a:graphicFrameLocks noGrp="1"/>
          </p:cNvGraphicFramePr>
          <p:nvPr>
            <p:ph idx="1"/>
            <p:extLst>
              <p:ext uri="{D42A27DB-BD31-4B8C-83A1-F6EECF244321}">
                <p14:modId xmlns:p14="http://schemas.microsoft.com/office/powerpoint/2010/main" val="2818634041"/>
              </p:ext>
            </p:extLst>
          </p:nvPr>
        </p:nvGraphicFramePr>
        <p:xfrm>
          <a:off x="835261" y="14896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99EE9AE-BBB6-E9F9-882F-75A4D56C133A}"/>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Data Overview</a:t>
            </a:r>
          </a:p>
        </p:txBody>
      </p:sp>
    </p:spTree>
    <p:extLst>
      <p:ext uri="{BB962C8B-B14F-4D97-AF65-F5344CB8AC3E}">
        <p14:creationId xmlns:p14="http://schemas.microsoft.com/office/powerpoint/2010/main" val="101227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crash and crash&#10;&#10;Description automatically generated">
            <a:extLst>
              <a:ext uri="{FF2B5EF4-FFF2-40B4-BE49-F238E27FC236}">
                <a16:creationId xmlns:a16="http://schemas.microsoft.com/office/drawing/2014/main" id="{1C216828-DBCB-BCC1-3DAA-457E00BEC104}"/>
              </a:ext>
            </a:extLst>
          </p:cNvPr>
          <p:cNvPicPr>
            <a:picLocks noChangeAspect="1"/>
          </p:cNvPicPr>
          <p:nvPr/>
        </p:nvPicPr>
        <p:blipFill rotWithShape="1">
          <a:blip r:embed="rId2"/>
          <a:srcRect t="5799" r="22464"/>
          <a:stretch/>
        </p:blipFill>
        <p:spPr>
          <a:xfrm>
            <a:off x="185530" y="1828800"/>
            <a:ext cx="6026426" cy="4499113"/>
          </a:xfrm>
          <a:prstGeom prst="rect">
            <a:avLst/>
          </a:prstGeom>
        </p:spPr>
      </p:pic>
      <p:pic>
        <p:nvPicPr>
          <p:cNvPr id="5" name="Picture 4" descr="A graph of crash and crash&#10;&#10;Description automatically generated">
            <a:extLst>
              <a:ext uri="{FF2B5EF4-FFF2-40B4-BE49-F238E27FC236}">
                <a16:creationId xmlns:a16="http://schemas.microsoft.com/office/drawing/2014/main" id="{E2086E3D-FEFF-CBD2-6CCE-958ABDF70D4B}"/>
              </a:ext>
            </a:extLst>
          </p:cNvPr>
          <p:cNvPicPr>
            <a:picLocks noChangeAspect="1"/>
          </p:cNvPicPr>
          <p:nvPr/>
        </p:nvPicPr>
        <p:blipFill rotWithShape="1">
          <a:blip r:embed="rId2"/>
          <a:srcRect l="79230" t="45890" b="43011"/>
          <a:stretch/>
        </p:blipFill>
        <p:spPr>
          <a:xfrm>
            <a:off x="2391576" y="6327913"/>
            <a:ext cx="1614334" cy="530087"/>
          </a:xfrm>
          <a:prstGeom prst="rect">
            <a:avLst/>
          </a:prstGeom>
        </p:spPr>
      </p:pic>
      <p:sp>
        <p:nvSpPr>
          <p:cNvPr id="11" name="Title 1">
            <a:extLst>
              <a:ext uri="{FF2B5EF4-FFF2-40B4-BE49-F238E27FC236}">
                <a16:creationId xmlns:a16="http://schemas.microsoft.com/office/drawing/2014/main" id="{E8634F5D-18B8-00AC-3B6B-F59900A8255C}"/>
              </a:ext>
            </a:extLst>
          </p:cNvPr>
          <p:cNvSpPr>
            <a:spLocks noGrp="1"/>
          </p:cNvSpPr>
          <p:nvPr>
            <p:ph type="title"/>
          </p:nvPr>
        </p:nvSpPr>
        <p:spPr>
          <a:xfrm>
            <a:off x="2667918" y="-158336"/>
            <a:ext cx="6850287" cy="1325563"/>
          </a:xfrm>
        </p:spPr>
        <p:txBody>
          <a:bodyPr>
            <a:normAutofit/>
          </a:bodyPr>
          <a:lstStyle/>
          <a:p>
            <a:r>
              <a:rPr lang="en-US" dirty="0">
                <a:latin typeface="Rockwell" panose="02060603020205020403" pitchFamily="18" charset="77"/>
              </a:rPr>
              <a:t>Exploratory Data Analysis</a:t>
            </a:r>
          </a:p>
        </p:txBody>
      </p:sp>
      <p:graphicFrame>
        <p:nvGraphicFramePr>
          <p:cNvPr id="14" name="Content Placeholder 2">
            <a:extLst>
              <a:ext uri="{FF2B5EF4-FFF2-40B4-BE49-F238E27FC236}">
                <a16:creationId xmlns:a16="http://schemas.microsoft.com/office/drawing/2014/main" id="{E2997A80-E999-64CE-CAA0-8BFFA8ED77BA}"/>
              </a:ext>
            </a:extLst>
          </p:cNvPr>
          <p:cNvGraphicFramePr/>
          <p:nvPr>
            <p:extLst>
              <p:ext uri="{D42A27DB-BD31-4B8C-83A1-F6EECF244321}">
                <p14:modId xmlns:p14="http://schemas.microsoft.com/office/powerpoint/2010/main" val="3864547297"/>
              </p:ext>
            </p:extLst>
          </p:nvPr>
        </p:nvGraphicFramePr>
        <p:xfrm>
          <a:off x="6582136" y="1551830"/>
          <a:ext cx="5424334" cy="4581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ontent Placeholder 2">
            <a:extLst>
              <a:ext uri="{FF2B5EF4-FFF2-40B4-BE49-F238E27FC236}">
                <a16:creationId xmlns:a16="http://schemas.microsoft.com/office/drawing/2014/main" id="{58C69963-6D24-3607-C832-B831C82A6B4C}"/>
              </a:ext>
            </a:extLst>
          </p:cNvPr>
          <p:cNvSpPr txBox="1">
            <a:spLocks/>
          </p:cNvSpPr>
          <p:nvPr/>
        </p:nvSpPr>
        <p:spPr>
          <a:xfrm>
            <a:off x="1677712" y="1501978"/>
            <a:ext cx="3449092"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and Injuries over time</a:t>
            </a:r>
          </a:p>
        </p:txBody>
      </p:sp>
    </p:spTree>
    <p:extLst>
      <p:ext uri="{BB962C8B-B14F-4D97-AF65-F5344CB8AC3E}">
        <p14:creationId xmlns:p14="http://schemas.microsoft.com/office/powerpoint/2010/main" val="281003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F65C-DDFE-C72C-3EAA-80F88CB7AAA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latin typeface="Rockwell" panose="02060603020205020403" pitchFamily="18" charset="77"/>
              </a:rPr>
              <a:t>Exploratory Data Analysis</a:t>
            </a:r>
          </a:p>
        </p:txBody>
      </p:sp>
      <p:pic>
        <p:nvPicPr>
          <p:cNvPr id="6" name="Picture 5" descr="A graph of a graph showing the days of the week&#10;&#10;Description automatically generated">
            <a:extLst>
              <a:ext uri="{FF2B5EF4-FFF2-40B4-BE49-F238E27FC236}">
                <a16:creationId xmlns:a16="http://schemas.microsoft.com/office/drawing/2014/main" id="{BF880675-736F-4242-E36B-754F084DEABB}"/>
              </a:ext>
            </a:extLst>
          </p:cNvPr>
          <p:cNvPicPr>
            <a:picLocks noChangeAspect="1"/>
          </p:cNvPicPr>
          <p:nvPr/>
        </p:nvPicPr>
        <p:blipFill>
          <a:blip r:embed="rId2"/>
          <a:stretch>
            <a:fillRect/>
          </a:stretch>
        </p:blipFill>
        <p:spPr>
          <a:xfrm>
            <a:off x="4293061" y="1543781"/>
            <a:ext cx="3600000" cy="2212173"/>
          </a:xfrm>
          <a:prstGeom prst="rect">
            <a:avLst/>
          </a:prstGeom>
          <a:ln>
            <a:solidFill>
              <a:schemeClr val="tx1"/>
            </a:solidFill>
          </a:ln>
        </p:spPr>
      </p:pic>
      <p:pic>
        <p:nvPicPr>
          <p:cNvPr id="7" name="Picture 6" descr="A graph of a graph showing the months of the year&#10;&#10;Description automatically generated">
            <a:extLst>
              <a:ext uri="{FF2B5EF4-FFF2-40B4-BE49-F238E27FC236}">
                <a16:creationId xmlns:a16="http://schemas.microsoft.com/office/drawing/2014/main" id="{53558E3D-AE80-985C-BE27-7F98ED0CF1E6}"/>
              </a:ext>
            </a:extLst>
          </p:cNvPr>
          <p:cNvPicPr>
            <a:picLocks noChangeAspect="1"/>
          </p:cNvPicPr>
          <p:nvPr/>
        </p:nvPicPr>
        <p:blipFill>
          <a:blip r:embed="rId3"/>
          <a:stretch>
            <a:fillRect/>
          </a:stretch>
        </p:blipFill>
        <p:spPr>
          <a:xfrm>
            <a:off x="8239736" y="4180939"/>
            <a:ext cx="3600000" cy="2212173"/>
          </a:xfrm>
          <a:prstGeom prst="rect">
            <a:avLst/>
          </a:prstGeom>
          <a:ln>
            <a:solidFill>
              <a:schemeClr val="tx1"/>
            </a:solidFill>
          </a:ln>
        </p:spPr>
      </p:pic>
      <p:pic>
        <p:nvPicPr>
          <p:cNvPr id="9" name="Picture 8" descr="A graph of a number of crashes by date&#10;&#10;Description automatically generated">
            <a:extLst>
              <a:ext uri="{FF2B5EF4-FFF2-40B4-BE49-F238E27FC236}">
                <a16:creationId xmlns:a16="http://schemas.microsoft.com/office/drawing/2014/main" id="{A8A6D54D-C111-0C90-DDDF-E1DF7A8CCE9A}"/>
              </a:ext>
            </a:extLst>
          </p:cNvPr>
          <p:cNvPicPr>
            <a:picLocks noChangeAspect="1"/>
          </p:cNvPicPr>
          <p:nvPr/>
        </p:nvPicPr>
        <p:blipFill>
          <a:blip r:embed="rId4"/>
          <a:stretch>
            <a:fillRect/>
          </a:stretch>
        </p:blipFill>
        <p:spPr>
          <a:xfrm>
            <a:off x="352264" y="4180938"/>
            <a:ext cx="3600000" cy="2212173"/>
          </a:xfrm>
          <a:prstGeom prst="rect">
            <a:avLst/>
          </a:prstGeom>
          <a:ln>
            <a:solidFill>
              <a:schemeClr val="tx1"/>
            </a:solidFill>
          </a:ln>
        </p:spPr>
      </p:pic>
      <p:cxnSp>
        <p:nvCxnSpPr>
          <p:cNvPr id="13" name="Straight Connector 12">
            <a:extLst>
              <a:ext uri="{FF2B5EF4-FFF2-40B4-BE49-F238E27FC236}">
                <a16:creationId xmlns:a16="http://schemas.microsoft.com/office/drawing/2014/main" id="{458AD86C-A7FE-F03A-93AA-C450F793A91B}"/>
              </a:ext>
            </a:extLst>
          </p:cNvPr>
          <p:cNvCxnSpPr>
            <a:cxnSpLocks/>
          </p:cNvCxnSpPr>
          <p:nvPr/>
        </p:nvCxnSpPr>
        <p:spPr>
          <a:xfrm>
            <a:off x="4120704" y="962160"/>
            <a:ext cx="0" cy="5714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ontent Placeholder 2">
            <a:extLst>
              <a:ext uri="{FF2B5EF4-FFF2-40B4-BE49-F238E27FC236}">
                <a16:creationId xmlns:a16="http://schemas.microsoft.com/office/drawing/2014/main" id="{9D694DC3-12C4-E450-AA3C-B3E5A7DA0ACF}"/>
              </a:ext>
            </a:extLst>
          </p:cNvPr>
          <p:cNvSpPr>
            <a:spLocks/>
          </p:cNvSpPr>
          <p:nvPr/>
        </p:nvSpPr>
        <p:spPr>
          <a:xfrm>
            <a:off x="371872" y="1543782"/>
            <a:ext cx="3600000" cy="2212173"/>
          </a:xfrm>
          <a:prstGeom prst="rect">
            <a:avLst/>
          </a:prstGeom>
        </p:spPr>
        <p:txBody>
          <a:bodyPr anchor="t">
            <a:normAutofit/>
          </a:bodyPr>
          <a:lstStyle/>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On an average, 285 to 315 traffic crashes are observed</a:t>
            </a:r>
          </a:p>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Higher number of crashes are observed on 30</a:t>
            </a:r>
            <a:r>
              <a:rPr lang="en-US" sz="1600" kern="1200" baseline="30000" dirty="0">
                <a:solidFill>
                  <a:schemeClr val="tx1"/>
                </a:solidFill>
                <a:latin typeface="Rockwell" panose="02060603020205020403" pitchFamily="18" charset="77"/>
                <a:ea typeface="+mn-ea"/>
                <a:cs typeface="+mn-cs"/>
              </a:rPr>
              <a:t>th</a:t>
            </a:r>
            <a:r>
              <a:rPr lang="en-US" sz="1600" kern="1200" dirty="0">
                <a:solidFill>
                  <a:schemeClr val="tx1"/>
                </a:solidFill>
                <a:latin typeface="Rockwell" panose="02060603020205020403" pitchFamily="18" charset="77"/>
                <a:ea typeface="+mn-ea"/>
                <a:cs typeface="+mn-cs"/>
              </a:rPr>
              <a:t> and 1</a:t>
            </a:r>
            <a:r>
              <a:rPr lang="en-US" sz="1600" kern="1200" baseline="30000" dirty="0">
                <a:solidFill>
                  <a:schemeClr val="tx1"/>
                </a:solidFill>
                <a:latin typeface="Rockwell" panose="02060603020205020403" pitchFamily="18" charset="77"/>
                <a:ea typeface="+mn-ea"/>
                <a:cs typeface="+mn-cs"/>
              </a:rPr>
              <a:t>st</a:t>
            </a:r>
            <a:r>
              <a:rPr lang="en-US" sz="1600" kern="1200" dirty="0">
                <a:solidFill>
                  <a:schemeClr val="tx1"/>
                </a:solidFill>
                <a:latin typeface="Rockwell" panose="02060603020205020403" pitchFamily="18" charset="77"/>
                <a:ea typeface="+mn-ea"/>
                <a:cs typeface="+mn-cs"/>
              </a:rPr>
              <a:t> of the months</a:t>
            </a:r>
          </a:p>
          <a:p>
            <a:pPr marL="285750" indent="-285750" defTabSz="731520">
              <a:lnSpc>
                <a:spcPct val="90000"/>
              </a:lnSpc>
              <a:spcAft>
                <a:spcPts val="600"/>
              </a:spcAft>
              <a:buFont typeface="Arial" panose="020B0604020202020204" pitchFamily="34" charset="0"/>
              <a:buChar char="•"/>
            </a:pPr>
            <a:r>
              <a:rPr lang="en-US" sz="1600" kern="1200" dirty="0">
                <a:solidFill>
                  <a:schemeClr val="tx1"/>
                </a:solidFill>
                <a:latin typeface="Rockwell" panose="02060603020205020403" pitchFamily="18" charset="77"/>
                <a:ea typeface="+mn-ea"/>
                <a:cs typeface="+mn-cs"/>
              </a:rPr>
              <a:t>This could be because more people go out at the beginning or end of the month</a:t>
            </a:r>
            <a:endParaRPr lang="en-US" sz="2000" dirty="0">
              <a:latin typeface="Rockwell" panose="02060603020205020403" pitchFamily="18" charset="77"/>
            </a:endParaRPr>
          </a:p>
        </p:txBody>
      </p:sp>
      <p:sp>
        <p:nvSpPr>
          <p:cNvPr id="17" name="Content Placeholder 2">
            <a:extLst>
              <a:ext uri="{FF2B5EF4-FFF2-40B4-BE49-F238E27FC236}">
                <a16:creationId xmlns:a16="http://schemas.microsoft.com/office/drawing/2014/main" id="{81D1600D-12C7-A1EC-E2F8-BBA34E7CDF08}"/>
              </a:ext>
            </a:extLst>
          </p:cNvPr>
          <p:cNvSpPr txBox="1">
            <a:spLocks/>
          </p:cNvSpPr>
          <p:nvPr/>
        </p:nvSpPr>
        <p:spPr>
          <a:xfrm>
            <a:off x="4295752" y="4180937"/>
            <a:ext cx="3600000" cy="22121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On an average, 267 to 337 traffic crashes are observed</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Highest traffic crashes are observed on Fridays and Saturdays</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This could be because more people go out on weekends (Friday and Saturday nights)</a:t>
            </a:r>
            <a:endParaRPr lang="en-US" sz="2000" dirty="0">
              <a:latin typeface="Rockwell" panose="02060603020205020403" pitchFamily="18" charset="77"/>
            </a:endParaRPr>
          </a:p>
        </p:txBody>
      </p:sp>
      <p:sp>
        <p:nvSpPr>
          <p:cNvPr id="18" name="Content Placeholder 2">
            <a:extLst>
              <a:ext uri="{FF2B5EF4-FFF2-40B4-BE49-F238E27FC236}">
                <a16:creationId xmlns:a16="http://schemas.microsoft.com/office/drawing/2014/main" id="{1E73583D-BBA5-757F-FFFF-9EB97CF7BBD4}"/>
              </a:ext>
            </a:extLst>
          </p:cNvPr>
          <p:cNvSpPr txBox="1">
            <a:spLocks/>
          </p:cNvSpPr>
          <p:nvPr/>
        </p:nvSpPr>
        <p:spPr>
          <a:xfrm>
            <a:off x="8220128" y="1543782"/>
            <a:ext cx="3600000" cy="22121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On an average, 254 to 327 traffic crashes are observed </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Highest traffic crashes are observed in the month of June</a:t>
            </a:r>
          </a:p>
          <a:p>
            <a:pPr marL="182880" indent="-182880" defTabSz="731520">
              <a:spcBef>
                <a:spcPts val="800"/>
              </a:spcBef>
            </a:pPr>
            <a:r>
              <a:rPr lang="en-US" sz="1600" kern="1200" dirty="0">
                <a:solidFill>
                  <a:schemeClr val="tx1"/>
                </a:solidFill>
                <a:latin typeface="Rockwell" panose="02060603020205020403" pitchFamily="18" charset="77"/>
                <a:ea typeface="+mn-ea"/>
                <a:cs typeface="+mn-cs"/>
              </a:rPr>
              <a:t>This could be because more people go out in summers</a:t>
            </a:r>
            <a:endParaRPr lang="en-US" sz="2000" dirty="0">
              <a:latin typeface="Rockwell" panose="02060603020205020403" pitchFamily="18" charset="77"/>
            </a:endParaRPr>
          </a:p>
        </p:txBody>
      </p:sp>
      <p:sp>
        <p:nvSpPr>
          <p:cNvPr id="19" name="Content Placeholder 2">
            <a:extLst>
              <a:ext uri="{FF2B5EF4-FFF2-40B4-BE49-F238E27FC236}">
                <a16:creationId xmlns:a16="http://schemas.microsoft.com/office/drawing/2014/main" id="{ACF8D4A2-B050-BD7E-F987-6FF1A8387196}"/>
              </a:ext>
            </a:extLst>
          </p:cNvPr>
          <p:cNvSpPr txBox="1">
            <a:spLocks/>
          </p:cNvSpPr>
          <p:nvPr/>
        </p:nvSpPr>
        <p:spPr>
          <a:xfrm>
            <a:off x="1800835" y="1116807"/>
            <a:ext cx="742073" cy="3361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kern="1200" dirty="0">
                <a:solidFill>
                  <a:schemeClr val="tx1"/>
                </a:solidFill>
                <a:latin typeface="Rockwell" panose="02060603020205020403" pitchFamily="18" charset="77"/>
                <a:ea typeface="+mn-ea"/>
                <a:cs typeface="+mn-cs"/>
              </a:rPr>
              <a:t>Day</a:t>
            </a:r>
            <a:endParaRPr lang="en-US" sz="1900" dirty="0">
              <a:latin typeface="Rockwell" panose="02060603020205020403" pitchFamily="18" charset="77"/>
            </a:endParaRPr>
          </a:p>
        </p:txBody>
      </p:sp>
      <p:sp>
        <p:nvSpPr>
          <p:cNvPr id="20" name="Content Placeholder 2">
            <a:extLst>
              <a:ext uri="{FF2B5EF4-FFF2-40B4-BE49-F238E27FC236}">
                <a16:creationId xmlns:a16="http://schemas.microsoft.com/office/drawing/2014/main" id="{EAFF7D85-6042-498C-1985-5C4EDD545D90}"/>
              </a:ext>
            </a:extLst>
          </p:cNvPr>
          <p:cNvSpPr txBox="1">
            <a:spLocks/>
          </p:cNvSpPr>
          <p:nvPr/>
        </p:nvSpPr>
        <p:spPr>
          <a:xfrm>
            <a:off x="5678388" y="1111336"/>
            <a:ext cx="939779" cy="33786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dirty="0">
                <a:latin typeface="Rockwell" panose="02060603020205020403" pitchFamily="18" charset="77"/>
              </a:rPr>
              <a:t>Week</a:t>
            </a:r>
          </a:p>
        </p:txBody>
      </p:sp>
      <p:sp>
        <p:nvSpPr>
          <p:cNvPr id="21" name="Content Placeholder 2">
            <a:extLst>
              <a:ext uri="{FF2B5EF4-FFF2-40B4-BE49-F238E27FC236}">
                <a16:creationId xmlns:a16="http://schemas.microsoft.com/office/drawing/2014/main" id="{2D79ED50-116E-987F-A195-B670CB482F4D}"/>
              </a:ext>
            </a:extLst>
          </p:cNvPr>
          <p:cNvSpPr txBox="1">
            <a:spLocks/>
          </p:cNvSpPr>
          <p:nvPr/>
        </p:nvSpPr>
        <p:spPr>
          <a:xfrm>
            <a:off x="9564734" y="1122379"/>
            <a:ext cx="950003" cy="326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900" kern="1200" dirty="0">
                <a:solidFill>
                  <a:schemeClr val="tx1"/>
                </a:solidFill>
                <a:latin typeface="Rockwell" panose="02060603020205020403" pitchFamily="18" charset="77"/>
                <a:ea typeface="+mn-ea"/>
                <a:cs typeface="+mn-cs"/>
              </a:rPr>
              <a:t>Month</a:t>
            </a:r>
            <a:endParaRPr lang="en-US" sz="1900" dirty="0">
              <a:latin typeface="Rockwell" panose="02060603020205020403" pitchFamily="18" charset="77"/>
            </a:endParaRPr>
          </a:p>
        </p:txBody>
      </p:sp>
      <p:cxnSp>
        <p:nvCxnSpPr>
          <p:cNvPr id="8" name="Straight Connector 7">
            <a:extLst>
              <a:ext uri="{FF2B5EF4-FFF2-40B4-BE49-F238E27FC236}">
                <a16:creationId xmlns:a16="http://schemas.microsoft.com/office/drawing/2014/main" id="{01D6DA43-109D-126A-2FE4-27918A0CF072}"/>
              </a:ext>
            </a:extLst>
          </p:cNvPr>
          <p:cNvCxnSpPr>
            <a:cxnSpLocks/>
          </p:cNvCxnSpPr>
          <p:nvPr/>
        </p:nvCxnSpPr>
        <p:spPr>
          <a:xfrm>
            <a:off x="8064268" y="962160"/>
            <a:ext cx="0" cy="5714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itle 1">
            <a:extLst>
              <a:ext uri="{FF2B5EF4-FFF2-40B4-BE49-F238E27FC236}">
                <a16:creationId xmlns:a16="http://schemas.microsoft.com/office/drawing/2014/main" id="{77569C28-D97C-E376-98FF-BA2232EFB56D}"/>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Rockwell" panose="02060603020205020403" pitchFamily="18" charset="77"/>
              </a:rPr>
              <a:t>Exploratory Data Analysis</a:t>
            </a:r>
            <a:endParaRPr lang="en-US" dirty="0">
              <a:latin typeface="Rockwell" panose="02060603020205020403" pitchFamily="18" charset="77"/>
            </a:endParaRPr>
          </a:p>
        </p:txBody>
      </p:sp>
    </p:spTree>
    <p:extLst>
      <p:ext uri="{BB962C8B-B14F-4D97-AF65-F5344CB8AC3E}">
        <p14:creationId xmlns:p14="http://schemas.microsoft.com/office/powerpoint/2010/main" val="343569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8634F5D-18B8-00AC-3B6B-F59900A8255C}"/>
              </a:ext>
            </a:extLst>
          </p:cNvPr>
          <p:cNvSpPr>
            <a:spLocks noGrp="1"/>
          </p:cNvSpPr>
          <p:nvPr>
            <p:ph type="title"/>
          </p:nvPr>
        </p:nvSpPr>
        <p:spPr>
          <a:xfrm>
            <a:off x="2667918" y="-158336"/>
            <a:ext cx="6850287" cy="1325563"/>
          </a:xfrm>
        </p:spPr>
        <p:txBody>
          <a:bodyPr>
            <a:normAutofit/>
          </a:bodyPr>
          <a:lstStyle/>
          <a:p>
            <a:r>
              <a:rPr lang="en-US" dirty="0">
                <a:latin typeface="Rockwell" panose="02060603020205020403" pitchFamily="18" charset="77"/>
              </a:rPr>
              <a:t>Exploratory Data Analysis</a:t>
            </a:r>
          </a:p>
        </p:txBody>
      </p:sp>
      <p:sp>
        <p:nvSpPr>
          <p:cNvPr id="2" name="Content Placeholder 2">
            <a:extLst>
              <a:ext uri="{FF2B5EF4-FFF2-40B4-BE49-F238E27FC236}">
                <a16:creationId xmlns:a16="http://schemas.microsoft.com/office/drawing/2014/main" id="{58C69963-6D24-3607-C832-B831C82A6B4C}"/>
              </a:ext>
            </a:extLst>
          </p:cNvPr>
          <p:cNvSpPr txBox="1">
            <a:spLocks/>
          </p:cNvSpPr>
          <p:nvPr/>
        </p:nvSpPr>
        <p:spPr>
          <a:xfrm>
            <a:off x="1509989" y="1540149"/>
            <a:ext cx="3623753"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vs Injuries - Correlation</a:t>
            </a:r>
          </a:p>
        </p:txBody>
      </p:sp>
      <p:pic>
        <p:nvPicPr>
          <p:cNvPr id="3" name="Picture 2">
            <a:extLst>
              <a:ext uri="{FF2B5EF4-FFF2-40B4-BE49-F238E27FC236}">
                <a16:creationId xmlns:a16="http://schemas.microsoft.com/office/drawing/2014/main" id="{1F2D0E37-E042-FC82-77C4-852138CF69DB}"/>
              </a:ext>
            </a:extLst>
          </p:cNvPr>
          <p:cNvPicPr>
            <a:picLocks noChangeAspect="1"/>
          </p:cNvPicPr>
          <p:nvPr/>
        </p:nvPicPr>
        <p:blipFill rotWithShape="1">
          <a:blip r:embed="rId3"/>
          <a:srcRect t="12725"/>
          <a:stretch/>
        </p:blipFill>
        <p:spPr>
          <a:xfrm>
            <a:off x="186083" y="2250848"/>
            <a:ext cx="5760000" cy="2923063"/>
          </a:xfrm>
          <a:prstGeom prst="rect">
            <a:avLst/>
          </a:prstGeom>
        </p:spPr>
      </p:pic>
      <p:sp>
        <p:nvSpPr>
          <p:cNvPr id="6" name="Content Placeholder 2">
            <a:extLst>
              <a:ext uri="{FF2B5EF4-FFF2-40B4-BE49-F238E27FC236}">
                <a16:creationId xmlns:a16="http://schemas.microsoft.com/office/drawing/2014/main" id="{5A1A95FD-5A8D-3848-EF92-D057B8EC6BBA}"/>
              </a:ext>
            </a:extLst>
          </p:cNvPr>
          <p:cNvSpPr>
            <a:spLocks/>
          </p:cNvSpPr>
          <p:nvPr/>
        </p:nvSpPr>
        <p:spPr>
          <a:xfrm>
            <a:off x="792605" y="5194459"/>
            <a:ext cx="5058523" cy="1545385"/>
          </a:xfrm>
          <a:prstGeom prst="rect">
            <a:avLst/>
          </a:prstGeom>
        </p:spPr>
        <p:txBody>
          <a:bodyPr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Injuries have a positive correlation with crashes</a:t>
            </a:r>
          </a:p>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We can see the correlation between crashes and injuries is ~0.62</a:t>
            </a:r>
            <a:endParaRPr lang="en-US" sz="1900" kern="1200" dirty="0">
              <a:solidFill>
                <a:schemeClr val="tx1"/>
              </a:solidFill>
              <a:latin typeface="Rockwell" panose="02060603020205020403" pitchFamily="18" charset="77"/>
              <a:ea typeface="+mn-ea"/>
              <a:cs typeface="+mn-cs"/>
            </a:endParaRPr>
          </a:p>
        </p:txBody>
      </p:sp>
      <p:pic>
        <p:nvPicPr>
          <p:cNvPr id="7" name="Picture 6">
            <a:extLst>
              <a:ext uri="{FF2B5EF4-FFF2-40B4-BE49-F238E27FC236}">
                <a16:creationId xmlns:a16="http://schemas.microsoft.com/office/drawing/2014/main" id="{718F4197-83F3-9F5E-E1A9-1193E97DC627}"/>
              </a:ext>
            </a:extLst>
          </p:cNvPr>
          <p:cNvPicPr>
            <a:picLocks noChangeAspect="1"/>
          </p:cNvPicPr>
          <p:nvPr/>
        </p:nvPicPr>
        <p:blipFill rotWithShape="1">
          <a:blip r:embed="rId4"/>
          <a:srcRect t="12725"/>
          <a:stretch/>
        </p:blipFill>
        <p:spPr>
          <a:xfrm>
            <a:off x="6238553" y="2250848"/>
            <a:ext cx="5767364" cy="2926800"/>
          </a:xfrm>
          <a:prstGeom prst="rect">
            <a:avLst/>
          </a:prstGeom>
        </p:spPr>
      </p:pic>
      <p:sp>
        <p:nvSpPr>
          <p:cNvPr id="12" name="Content Placeholder 2">
            <a:extLst>
              <a:ext uri="{FF2B5EF4-FFF2-40B4-BE49-F238E27FC236}">
                <a16:creationId xmlns:a16="http://schemas.microsoft.com/office/drawing/2014/main" id="{700A3090-6A38-9492-766A-5715E865B66D}"/>
              </a:ext>
            </a:extLst>
          </p:cNvPr>
          <p:cNvSpPr>
            <a:spLocks/>
          </p:cNvSpPr>
          <p:nvPr/>
        </p:nvSpPr>
        <p:spPr>
          <a:xfrm>
            <a:off x="6728901" y="5194459"/>
            <a:ext cx="5058523" cy="1545385"/>
          </a:xfrm>
          <a:prstGeom prst="rect">
            <a:avLst/>
          </a:prstGeom>
        </p:spPr>
        <p:txBody>
          <a:bodyPr anchor="t">
            <a:normAutofit/>
          </a:bodyPr>
          <a:lstStyle/>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A simple linear regression model to fit a trend </a:t>
            </a:r>
          </a:p>
          <a:p>
            <a:pPr marL="342900" indent="-342900" defTabSz="731520">
              <a:lnSpc>
                <a:spcPct val="90000"/>
              </a:lnSpc>
              <a:spcAft>
                <a:spcPts val="600"/>
              </a:spcAft>
              <a:buFont typeface="Arial" panose="020B0604020202020204" pitchFamily="34" charset="0"/>
              <a:buChar char="•"/>
            </a:pPr>
            <a:r>
              <a:rPr lang="en-US" sz="1900" dirty="0">
                <a:latin typeface="Rockwell" panose="02060603020205020403" pitchFamily="18" charset="77"/>
              </a:rPr>
              <a:t>Observe the data along with the fitted trend </a:t>
            </a:r>
            <a:endParaRPr lang="en-US" sz="1900" kern="1200" dirty="0">
              <a:solidFill>
                <a:schemeClr val="tx1"/>
              </a:solidFill>
              <a:latin typeface="Rockwell" panose="02060603020205020403" pitchFamily="18" charset="77"/>
              <a:ea typeface="+mn-ea"/>
              <a:cs typeface="+mn-cs"/>
            </a:endParaRPr>
          </a:p>
        </p:txBody>
      </p:sp>
      <p:sp>
        <p:nvSpPr>
          <p:cNvPr id="13" name="Content Placeholder 2">
            <a:extLst>
              <a:ext uri="{FF2B5EF4-FFF2-40B4-BE49-F238E27FC236}">
                <a16:creationId xmlns:a16="http://schemas.microsoft.com/office/drawing/2014/main" id="{38E93F85-A86C-691D-989C-41271CF396F3}"/>
              </a:ext>
            </a:extLst>
          </p:cNvPr>
          <p:cNvSpPr txBox="1">
            <a:spLocks/>
          </p:cNvSpPr>
          <p:nvPr/>
        </p:nvSpPr>
        <p:spPr>
          <a:xfrm>
            <a:off x="7329337" y="1540149"/>
            <a:ext cx="3857649" cy="3268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31520">
              <a:spcBef>
                <a:spcPts val="800"/>
              </a:spcBef>
              <a:buNone/>
            </a:pPr>
            <a:r>
              <a:rPr lang="en-US" sz="1800" dirty="0">
                <a:latin typeface="Rockwell" panose="02060603020205020403" pitchFamily="18" charset="77"/>
              </a:rPr>
              <a:t>Crashes vs Injuries – Fitted Trend</a:t>
            </a:r>
          </a:p>
        </p:txBody>
      </p:sp>
    </p:spTree>
    <p:extLst>
      <p:ext uri="{BB962C8B-B14F-4D97-AF65-F5344CB8AC3E}">
        <p14:creationId xmlns:p14="http://schemas.microsoft.com/office/powerpoint/2010/main" val="291528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189159" y="5683224"/>
            <a:ext cx="11813681" cy="994977"/>
          </a:xfrm>
          <a:prstGeom prst="rect">
            <a:avLst/>
          </a:prstGeom>
        </p:spPr>
        <p:txBody>
          <a:bodyPr anchor="t">
            <a:normAutofit/>
          </a:bodyPr>
          <a:lstStyle/>
          <a:p>
            <a:pPr defTabSz="731520">
              <a:lnSpc>
                <a:spcPct val="90000"/>
              </a:lnSpc>
              <a:spcAft>
                <a:spcPts val="600"/>
              </a:spcAft>
            </a:pPr>
            <a:r>
              <a:rPr lang="en-US" sz="1600" dirty="0">
                <a:latin typeface="Rockwell" panose="02060603020205020403" pitchFamily="18" charset="77"/>
              </a:rPr>
              <a:t>For both crashes and injuries, the time series are clearly not stationary with multiple significant lags. It would require us to do multiple seasonal differencing to achieve stationarity. The ACF plot is dragging and the PACF also shows multiple significant lags.</a:t>
            </a: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To analyze trends and patterns, we converted the crashes and injuries data into time series objects.  </a:t>
            </a:r>
            <a:r>
              <a:rPr lang="en-US" dirty="0">
                <a:latin typeface="Rockwell" panose="02060603020205020403" pitchFamily="18" charset="77"/>
              </a:rPr>
              <a:t>The below ACF and PACF </a:t>
            </a:r>
            <a:r>
              <a:rPr lang="en-US" sz="1800" dirty="0">
                <a:latin typeface="Rockwell" panose="02060603020205020403" pitchFamily="18" charset="77"/>
              </a:rPr>
              <a:t>plots are observed. </a:t>
            </a:r>
          </a:p>
        </p:txBody>
      </p:sp>
      <p:pic>
        <p:nvPicPr>
          <p:cNvPr id="11" name="Picture 10" descr="A graph of a graph of a graph&#10;&#10;Description automatically generated with medium confidence">
            <a:extLst>
              <a:ext uri="{FF2B5EF4-FFF2-40B4-BE49-F238E27FC236}">
                <a16:creationId xmlns:a16="http://schemas.microsoft.com/office/drawing/2014/main" id="{EBF7F102-1DF8-76E1-882E-6E441C8D0470}"/>
              </a:ext>
            </a:extLst>
          </p:cNvPr>
          <p:cNvPicPr>
            <a:picLocks noChangeAspect="1"/>
          </p:cNvPicPr>
          <p:nvPr/>
        </p:nvPicPr>
        <p:blipFill rotWithShape="1">
          <a:blip r:embed="rId2"/>
          <a:srcRect t="4504" r="951"/>
          <a:stretch/>
        </p:blipFill>
        <p:spPr>
          <a:xfrm>
            <a:off x="69223" y="2164753"/>
            <a:ext cx="6012000" cy="3312180"/>
          </a:xfrm>
          <a:prstGeom prst="rect">
            <a:avLst/>
          </a:prstGeom>
        </p:spPr>
      </p:pic>
      <p:pic>
        <p:nvPicPr>
          <p:cNvPr id="14" name="Picture 13" descr="A graph of a graph of a graph&#10;&#10;Description automatically generated with medium confidence">
            <a:extLst>
              <a:ext uri="{FF2B5EF4-FFF2-40B4-BE49-F238E27FC236}">
                <a16:creationId xmlns:a16="http://schemas.microsoft.com/office/drawing/2014/main" id="{122D183C-B390-2AB8-CCF2-16EF73A01501}"/>
              </a:ext>
            </a:extLst>
          </p:cNvPr>
          <p:cNvPicPr>
            <a:picLocks noChangeAspect="1"/>
          </p:cNvPicPr>
          <p:nvPr/>
        </p:nvPicPr>
        <p:blipFill rotWithShape="1">
          <a:blip r:embed="rId3"/>
          <a:srcRect t="4504" r="1215"/>
          <a:stretch/>
        </p:blipFill>
        <p:spPr>
          <a:xfrm>
            <a:off x="6130916" y="2155730"/>
            <a:ext cx="6012000" cy="3321044"/>
          </a:xfrm>
          <a:prstGeom prst="rect">
            <a:avLst/>
          </a:prstGeom>
        </p:spPr>
      </p:pic>
    </p:spTree>
    <p:extLst>
      <p:ext uri="{BB962C8B-B14F-4D97-AF65-F5344CB8AC3E}">
        <p14:creationId xmlns:p14="http://schemas.microsoft.com/office/powerpoint/2010/main" val="333862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A69B46-AC7E-E98A-3FDA-17AB03FBB711}"/>
              </a:ext>
            </a:extLst>
          </p:cNvPr>
          <p:cNvPicPr>
            <a:picLocks noChangeAspect="1"/>
          </p:cNvPicPr>
          <p:nvPr/>
        </p:nvPicPr>
        <p:blipFill>
          <a:blip r:embed="rId2"/>
          <a:stretch>
            <a:fillRect/>
          </a:stretch>
        </p:blipFill>
        <p:spPr>
          <a:xfrm>
            <a:off x="580617" y="2280861"/>
            <a:ext cx="5221715" cy="3036243"/>
          </a:xfrm>
          <a:prstGeom prst="rect">
            <a:avLst/>
          </a:prstGeom>
          <a:ln>
            <a:solidFill>
              <a:schemeClr val="tx1"/>
            </a:solidFill>
          </a:ln>
        </p:spPr>
      </p:pic>
      <p:pic>
        <p:nvPicPr>
          <p:cNvPr id="3" name="Picture 2">
            <a:extLst>
              <a:ext uri="{FF2B5EF4-FFF2-40B4-BE49-F238E27FC236}">
                <a16:creationId xmlns:a16="http://schemas.microsoft.com/office/drawing/2014/main" id="{FDE78BE8-8BA3-31AC-C905-DF7489CB4120}"/>
              </a:ext>
            </a:extLst>
          </p:cNvPr>
          <p:cNvPicPr>
            <a:picLocks noChangeAspect="1"/>
          </p:cNvPicPr>
          <p:nvPr/>
        </p:nvPicPr>
        <p:blipFill>
          <a:blip r:embed="rId3"/>
          <a:stretch>
            <a:fillRect/>
          </a:stretch>
        </p:blipFill>
        <p:spPr>
          <a:xfrm>
            <a:off x="6389669" y="2280861"/>
            <a:ext cx="5221715" cy="3036243"/>
          </a:xfrm>
          <a:prstGeom prst="rect">
            <a:avLst/>
          </a:prstGeom>
          <a:ln>
            <a:solidFill>
              <a:schemeClr val="tx1"/>
            </a:solidFill>
          </a:ln>
        </p:spPr>
      </p:pic>
      <p:sp>
        <p:nvSpPr>
          <p:cNvPr id="9" name="Content Placeholder 2">
            <a:extLst>
              <a:ext uri="{FF2B5EF4-FFF2-40B4-BE49-F238E27FC236}">
                <a16:creationId xmlns:a16="http://schemas.microsoft.com/office/drawing/2014/main" id="{D34566DD-7227-08AF-D592-2679EB190D18}"/>
              </a:ext>
            </a:extLst>
          </p:cNvPr>
          <p:cNvSpPr>
            <a:spLocks/>
          </p:cNvSpPr>
          <p:nvPr/>
        </p:nvSpPr>
        <p:spPr>
          <a:xfrm>
            <a:off x="549165" y="5683225"/>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4 Seasonal components:</a:t>
            </a:r>
          </a:p>
          <a:p>
            <a:pPr algn="ctr" defTabSz="731520">
              <a:lnSpc>
                <a:spcPct val="90000"/>
              </a:lnSpc>
              <a:spcAft>
                <a:spcPts val="600"/>
              </a:spcAft>
            </a:pPr>
            <a:r>
              <a:rPr lang="en-US" sz="1600" kern="1200" dirty="0">
                <a:solidFill>
                  <a:schemeClr val="tx1"/>
                </a:solidFill>
                <a:latin typeface="Rockwell" panose="02060603020205020403" pitchFamily="18" charset="77"/>
                <a:ea typeface="+mn-ea"/>
                <a:cs typeface="+mn-cs"/>
              </a:rPr>
              <a:t>5, 7, 183, 365 (Days</a:t>
            </a:r>
            <a:r>
              <a:rPr lang="en-US" sz="1600" dirty="0">
                <a:latin typeface="Rockwell" panose="02060603020205020403" pitchFamily="18" charset="77"/>
              </a:rPr>
              <a:t>)</a:t>
            </a:r>
            <a:endParaRPr lang="en-US" sz="1600" kern="1200" dirty="0">
              <a:solidFill>
                <a:schemeClr val="tx1"/>
              </a:solidFill>
              <a:latin typeface="Rockwell" panose="02060603020205020403" pitchFamily="18" charset="77"/>
              <a:ea typeface="+mn-ea"/>
              <a:cs typeface="+mn-cs"/>
            </a:endParaRPr>
          </a:p>
        </p:txBody>
      </p:sp>
      <p:sp>
        <p:nvSpPr>
          <p:cNvPr id="12" name="Content Placeholder 2">
            <a:extLst>
              <a:ext uri="{FF2B5EF4-FFF2-40B4-BE49-F238E27FC236}">
                <a16:creationId xmlns:a16="http://schemas.microsoft.com/office/drawing/2014/main" id="{F5462D18-6CEA-5449-83E9-DD767E73F0FA}"/>
              </a:ext>
            </a:extLst>
          </p:cNvPr>
          <p:cNvSpPr>
            <a:spLocks/>
          </p:cNvSpPr>
          <p:nvPr/>
        </p:nvSpPr>
        <p:spPr>
          <a:xfrm>
            <a:off x="6389682" y="5662580"/>
            <a:ext cx="5253153" cy="666204"/>
          </a:xfrm>
          <a:prstGeom prst="rect">
            <a:avLst/>
          </a:prstGeom>
        </p:spPr>
        <p:txBody>
          <a:bodyPr anchor="t">
            <a:normAutofit/>
          </a:bodyPr>
          <a:lstStyle/>
          <a:p>
            <a:pPr algn="ctr" defTabSz="731520">
              <a:lnSpc>
                <a:spcPct val="90000"/>
              </a:lnSpc>
              <a:spcAft>
                <a:spcPts val="600"/>
              </a:spcAft>
            </a:pPr>
            <a:r>
              <a:rPr lang="en-US" sz="1600" dirty="0">
                <a:latin typeface="Rockwell" panose="02060603020205020403" pitchFamily="18" charset="77"/>
              </a:rPr>
              <a:t>2 Seasonal components:</a:t>
            </a:r>
          </a:p>
          <a:p>
            <a:pPr algn="ctr" defTabSz="731520">
              <a:lnSpc>
                <a:spcPct val="90000"/>
              </a:lnSpc>
              <a:spcAft>
                <a:spcPts val="600"/>
              </a:spcAft>
            </a:pPr>
            <a:r>
              <a:rPr lang="en-US" sz="1600" kern="1200" dirty="0">
                <a:solidFill>
                  <a:schemeClr val="tx1"/>
                </a:solidFill>
                <a:latin typeface="Rockwell" panose="02060603020205020403" pitchFamily="18" charset="77"/>
                <a:ea typeface="+mn-ea"/>
                <a:cs typeface="+mn-cs"/>
              </a:rPr>
              <a:t>7, 365 (Days</a:t>
            </a:r>
            <a:r>
              <a:rPr lang="en-US" sz="1600" dirty="0">
                <a:latin typeface="Rockwell" panose="02060603020205020403" pitchFamily="18" charset="77"/>
              </a:rPr>
              <a:t>)</a:t>
            </a:r>
            <a:endParaRPr lang="en-US" sz="1600" kern="1200" dirty="0">
              <a:solidFill>
                <a:schemeClr val="tx1"/>
              </a:solidFill>
              <a:latin typeface="Rockwell" panose="02060603020205020403" pitchFamily="18" charset="77"/>
              <a:ea typeface="+mn-ea"/>
              <a:cs typeface="+mn-cs"/>
            </a:endParaRPr>
          </a:p>
        </p:txBody>
      </p:sp>
      <p:sp>
        <p:nvSpPr>
          <p:cNvPr id="15" name="Title 1">
            <a:extLst>
              <a:ext uri="{FF2B5EF4-FFF2-40B4-BE49-F238E27FC236}">
                <a16:creationId xmlns:a16="http://schemas.microsoft.com/office/drawing/2014/main" id="{9E6DA73D-CC8D-7C5E-0D35-71C8485E7959}"/>
              </a:ext>
            </a:extLst>
          </p:cNvPr>
          <p:cNvSpPr txBox="1">
            <a:spLocks/>
          </p:cNvSpPr>
          <p:nvPr/>
        </p:nvSpPr>
        <p:spPr>
          <a:xfrm>
            <a:off x="2667918" y="-158336"/>
            <a:ext cx="68502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Rockwell" panose="02060603020205020403" pitchFamily="18" charset="77"/>
              </a:rPr>
              <a:t>Experimental Analysis</a:t>
            </a:r>
          </a:p>
        </p:txBody>
      </p:sp>
      <p:sp>
        <p:nvSpPr>
          <p:cNvPr id="18" name="Content Placeholder 2">
            <a:extLst>
              <a:ext uri="{FF2B5EF4-FFF2-40B4-BE49-F238E27FC236}">
                <a16:creationId xmlns:a16="http://schemas.microsoft.com/office/drawing/2014/main" id="{8E3D9C04-B521-5D17-535A-83ECB5C3357A}"/>
              </a:ext>
            </a:extLst>
          </p:cNvPr>
          <p:cNvSpPr>
            <a:spLocks/>
          </p:cNvSpPr>
          <p:nvPr/>
        </p:nvSpPr>
        <p:spPr>
          <a:xfrm>
            <a:off x="189159" y="1174775"/>
            <a:ext cx="11813681" cy="890332"/>
          </a:xfrm>
          <a:prstGeom prst="rect">
            <a:avLst/>
          </a:prstGeom>
        </p:spPr>
        <p:txBody>
          <a:bodyPr lIns="91440" tIns="45720" rIns="91440" bIns="45720" anchor="t">
            <a:normAutofit/>
          </a:bodyPr>
          <a:lstStyle/>
          <a:p>
            <a:pPr defTabSz="731520">
              <a:lnSpc>
                <a:spcPct val="90000"/>
              </a:lnSpc>
              <a:spcAft>
                <a:spcPts val="600"/>
              </a:spcAft>
            </a:pPr>
            <a:r>
              <a:rPr lang="en-US" sz="1800" dirty="0">
                <a:latin typeface="Rockwell" panose="02060603020205020403" pitchFamily="18" charset="77"/>
              </a:rPr>
              <a:t>By conducting an exhaustive spectral analysis of the injuries and crashes data, multiple seasonal components have been observed in both the time series. </a:t>
            </a:r>
          </a:p>
        </p:txBody>
      </p:sp>
    </p:spTree>
    <p:extLst>
      <p:ext uri="{BB962C8B-B14F-4D97-AF65-F5344CB8AC3E}">
        <p14:creationId xmlns:p14="http://schemas.microsoft.com/office/powerpoint/2010/main" val="521837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5647</TotalTime>
  <Words>2083</Words>
  <Application>Microsoft Macintosh PowerPoint</Application>
  <PresentationFormat>Widescreen</PresentationFormat>
  <Paragraphs>207</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Courier New</vt:lpstr>
      <vt:lpstr>Rockwell</vt:lpstr>
      <vt:lpstr>Office Theme</vt:lpstr>
      <vt:lpstr>Agenda</vt:lpstr>
      <vt:lpstr>Problem Statement</vt:lpstr>
      <vt:lpstr>Business Objective</vt:lpstr>
      <vt:lpstr>PowerPoint Presentation</vt:lpstr>
      <vt:lpstr>Exploratory Data Analysis</vt:lpstr>
      <vt:lpstr>Exploratory Data Analysis</vt:lpstr>
      <vt:lpstr>Exploratory Data Analysis</vt:lpstr>
      <vt:lpstr>PowerPoint Presentation</vt:lpstr>
      <vt:lpstr>PowerPoint Presentation</vt:lpstr>
      <vt:lpstr>PowerPoint Presentation</vt:lpstr>
      <vt:lpstr>Modeling - Seasonal Naive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lpstr>PowerPoint Presentation</vt:lpstr>
      <vt:lpstr>PowerPoint Presentation</vt:lpstr>
      <vt:lpstr>Modeling - STLM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Mitali Dighe</dc:creator>
  <cp:lastModifiedBy>Aayush Verma</cp:lastModifiedBy>
  <cp:revision>12</cp:revision>
  <dcterms:created xsi:type="dcterms:W3CDTF">2024-05-18T21:05:18Z</dcterms:created>
  <dcterms:modified xsi:type="dcterms:W3CDTF">2024-07-07T01:41:49Z</dcterms:modified>
</cp:coreProperties>
</file>